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96" r:id="rId3"/>
    <p:sldId id="298" r:id="rId4"/>
    <p:sldId id="287" r:id="rId5"/>
    <p:sldId id="288" r:id="rId6"/>
    <p:sldId id="289" r:id="rId7"/>
    <p:sldId id="305" r:id="rId8"/>
    <p:sldId id="299" r:id="rId9"/>
    <p:sldId id="257" r:id="rId10"/>
    <p:sldId id="260" r:id="rId11"/>
    <p:sldId id="262" r:id="rId12"/>
    <p:sldId id="263" r:id="rId13"/>
    <p:sldId id="264" r:id="rId14"/>
    <p:sldId id="265" r:id="rId15"/>
    <p:sldId id="266" r:id="rId16"/>
    <p:sldId id="301" r:id="rId17"/>
    <p:sldId id="267" r:id="rId18"/>
    <p:sldId id="268" r:id="rId19"/>
    <p:sldId id="293" r:id="rId20"/>
    <p:sldId id="294" r:id="rId21"/>
    <p:sldId id="306" r:id="rId22"/>
    <p:sldId id="279" r:id="rId23"/>
    <p:sldId id="269" r:id="rId24"/>
    <p:sldId id="278" r:id="rId25"/>
    <p:sldId id="302" r:id="rId26"/>
    <p:sldId id="303" r:id="rId27"/>
    <p:sldId id="304" r:id="rId28"/>
    <p:sldId id="29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B5AE79-9FB3-4044-8887-73DB2637FD5F}" v="380" dt="2023-11-25T14:25:09.180"/>
    <p1510:client id="{21F0AAEA-2B1E-4F78-9197-867F6FC3DE96}" v="3645" dt="2023-11-26T14:32:08.638"/>
    <p1510:client id="{4D2D85D8-D976-40E7-9AE4-9BA0AE9D951F}" v="445" dt="2023-11-08T19:17:45.822"/>
    <p1510:client id="{62573B32-324D-48AC-9390-EE34BCE5EAE2}" v="1026" dt="2023-11-08T18:17:01.131"/>
    <p1510:client id="{6B1C46C8-BB77-4E65-887E-DACC078BF8A2}" v="942" dt="2023-11-28T19:50:09.647"/>
    <p1510:client id="{75D46007-D579-48A5-93C9-B11F107F84AC}" v="2" dt="2023-11-08T18:08:57.145"/>
    <p1510:client id="{9B1E0249-6BE4-433D-B76F-456D0A39865F}" v="65" dt="2023-11-28T19:56:35.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205DF2-1794-4233-A79A-32774D9A715A}"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5CB5FD4A-DE5E-44DD-91FD-3C826A4B31CD}">
      <dgm:prSet/>
      <dgm:spPr/>
      <dgm:t>
        <a:bodyPr/>
        <a:lstStyle/>
        <a:p>
          <a:r>
            <a:rPr lang="en-US" dirty="0">
              <a:solidFill>
                <a:schemeClr val="tx1"/>
              </a:solidFill>
            </a:rPr>
            <a:t>Here the GMM fitting is done to find the clusters in the plot</a:t>
          </a:r>
        </a:p>
      </dgm:t>
    </dgm:pt>
    <dgm:pt modelId="{67976C57-0BB6-4C01-ADB5-E79CC2A4D970}" type="parTrans" cxnId="{EA726A37-5F58-4ABD-BCEA-6CE431B45588}">
      <dgm:prSet/>
      <dgm:spPr/>
      <dgm:t>
        <a:bodyPr/>
        <a:lstStyle/>
        <a:p>
          <a:endParaRPr lang="en-US"/>
        </a:p>
      </dgm:t>
    </dgm:pt>
    <dgm:pt modelId="{5B541F7C-ADFF-4448-AF74-54CBD0F18D6E}" type="sibTrans" cxnId="{EA726A37-5F58-4ABD-BCEA-6CE431B45588}">
      <dgm:prSet/>
      <dgm:spPr/>
      <dgm:t>
        <a:bodyPr/>
        <a:lstStyle/>
        <a:p>
          <a:endParaRPr lang="en-US"/>
        </a:p>
      </dgm:t>
    </dgm:pt>
    <dgm:pt modelId="{9643A984-826F-49A4-92D9-22E92B74370C}">
      <dgm:prSet/>
      <dgm:spPr/>
      <dgm:t>
        <a:bodyPr/>
        <a:lstStyle/>
        <a:p>
          <a:r>
            <a:rPr lang="en-US" dirty="0">
              <a:solidFill>
                <a:schemeClr val="tx1"/>
              </a:solidFill>
            </a:rPr>
            <a:t>There are 6 clusters found with centers as  mentioned </a:t>
          </a:r>
        </a:p>
      </dgm:t>
    </dgm:pt>
    <dgm:pt modelId="{925B9644-F876-4A6B-BB11-51B3383725D8}" type="parTrans" cxnId="{65FF812C-0D11-46A9-9308-09AFDEE51418}">
      <dgm:prSet/>
      <dgm:spPr/>
      <dgm:t>
        <a:bodyPr/>
        <a:lstStyle/>
        <a:p>
          <a:endParaRPr lang="en-US"/>
        </a:p>
      </dgm:t>
    </dgm:pt>
    <dgm:pt modelId="{2631C95E-61E5-41BC-BBFF-2BD8DBA7ADF3}" type="sibTrans" cxnId="{65FF812C-0D11-46A9-9308-09AFDEE51418}">
      <dgm:prSet/>
      <dgm:spPr/>
      <dgm:t>
        <a:bodyPr/>
        <a:lstStyle/>
        <a:p>
          <a:endParaRPr lang="en-US"/>
        </a:p>
      </dgm:t>
    </dgm:pt>
    <dgm:pt modelId="{0715AE4C-4EE5-4429-A9AC-53469F0E477D}">
      <dgm:prSet/>
      <dgm:spPr/>
      <dgm:t>
        <a:bodyPr/>
        <a:lstStyle/>
        <a:p>
          <a:r>
            <a:rPr lang="en-US" dirty="0">
              <a:solidFill>
                <a:schemeClr val="tx1"/>
              </a:solidFill>
            </a:rPr>
            <a:t>The centers are lying  on the line x = y which means d1 = d2</a:t>
          </a:r>
        </a:p>
      </dgm:t>
    </dgm:pt>
    <dgm:pt modelId="{1391C37B-9CA7-4AF2-8B70-CA198D86C73F}" type="parTrans" cxnId="{DE485DCD-92C4-400D-BD73-02FCDF93CF43}">
      <dgm:prSet/>
      <dgm:spPr/>
      <dgm:t>
        <a:bodyPr/>
        <a:lstStyle/>
        <a:p>
          <a:endParaRPr lang="en-US"/>
        </a:p>
      </dgm:t>
    </dgm:pt>
    <dgm:pt modelId="{5474ADBE-00DE-4694-B570-426FFDBD5E79}" type="sibTrans" cxnId="{DE485DCD-92C4-400D-BD73-02FCDF93CF43}">
      <dgm:prSet/>
      <dgm:spPr/>
      <dgm:t>
        <a:bodyPr/>
        <a:lstStyle/>
        <a:p>
          <a:endParaRPr lang="en-US"/>
        </a:p>
      </dgm:t>
    </dgm:pt>
    <dgm:pt modelId="{C746E2F1-5227-4698-A47F-28F472AB6EAD}">
      <dgm:prSet/>
      <dgm:spPr/>
      <dgm:t>
        <a:bodyPr/>
        <a:lstStyle/>
        <a:p>
          <a:r>
            <a:rPr lang="en-US" dirty="0">
              <a:solidFill>
                <a:schemeClr val="tx1"/>
              </a:solidFill>
            </a:rPr>
            <a:t>The same is observed for d1 vs d3 &amp; d1 vs d4(plot shown on next slide)</a:t>
          </a:r>
        </a:p>
      </dgm:t>
    </dgm:pt>
    <dgm:pt modelId="{33FC3EB4-279D-48FB-8976-B29A609EC9A7}" type="parTrans" cxnId="{77EF60C0-C348-40F5-B562-AC24B30047F6}">
      <dgm:prSet/>
      <dgm:spPr/>
      <dgm:t>
        <a:bodyPr/>
        <a:lstStyle/>
        <a:p>
          <a:endParaRPr lang="en-US"/>
        </a:p>
      </dgm:t>
    </dgm:pt>
    <dgm:pt modelId="{4880D388-972F-4E47-805D-EA31CDE129F4}" type="sibTrans" cxnId="{77EF60C0-C348-40F5-B562-AC24B30047F6}">
      <dgm:prSet/>
      <dgm:spPr/>
      <dgm:t>
        <a:bodyPr/>
        <a:lstStyle/>
        <a:p>
          <a:endParaRPr lang="en-US"/>
        </a:p>
      </dgm:t>
    </dgm:pt>
    <dgm:pt modelId="{EC6FF1ED-CC77-4F9B-9357-93B57E2EBAB4}">
      <dgm:prSet/>
      <dgm:spPr/>
      <dgm:t>
        <a:bodyPr/>
        <a:lstStyle/>
        <a:p>
          <a:r>
            <a:rPr lang="en-US" dirty="0">
              <a:solidFill>
                <a:schemeClr val="tx1"/>
              </a:solidFill>
            </a:rPr>
            <a:t>It can be said that the centers  represent the mean step size; means the steps sizes vary linearly</a:t>
          </a:r>
        </a:p>
      </dgm:t>
    </dgm:pt>
    <dgm:pt modelId="{D3AE8D9C-80AF-432B-B399-513FDDDAFF27}" type="parTrans" cxnId="{95041882-EAD4-432E-A5D5-B954D074E201}">
      <dgm:prSet/>
      <dgm:spPr/>
      <dgm:t>
        <a:bodyPr/>
        <a:lstStyle/>
        <a:p>
          <a:endParaRPr lang="en-US"/>
        </a:p>
      </dgm:t>
    </dgm:pt>
    <dgm:pt modelId="{85E481AC-18C6-4AC8-9543-D167C89AF828}" type="sibTrans" cxnId="{95041882-EAD4-432E-A5D5-B954D074E201}">
      <dgm:prSet/>
      <dgm:spPr/>
      <dgm:t>
        <a:bodyPr/>
        <a:lstStyle/>
        <a:p>
          <a:endParaRPr lang="en-US"/>
        </a:p>
      </dgm:t>
    </dgm:pt>
    <dgm:pt modelId="{5517FCF5-69DD-4AC9-9DB8-40371E51DCF4}" type="pres">
      <dgm:prSet presAssocID="{6C205DF2-1794-4233-A79A-32774D9A715A}" presName="linear" presStyleCnt="0">
        <dgm:presLayoutVars>
          <dgm:animLvl val="lvl"/>
          <dgm:resizeHandles val="exact"/>
        </dgm:presLayoutVars>
      </dgm:prSet>
      <dgm:spPr/>
    </dgm:pt>
    <dgm:pt modelId="{A075BC0D-CE84-4182-9CAE-CF253F14565A}" type="pres">
      <dgm:prSet presAssocID="{5CB5FD4A-DE5E-44DD-91FD-3C826A4B31CD}" presName="parentText" presStyleLbl="node1" presStyleIdx="0" presStyleCnt="5">
        <dgm:presLayoutVars>
          <dgm:chMax val="0"/>
          <dgm:bulletEnabled val="1"/>
        </dgm:presLayoutVars>
      </dgm:prSet>
      <dgm:spPr/>
    </dgm:pt>
    <dgm:pt modelId="{B2C37723-AA03-4B03-AB6F-03B4A49AAE1F}" type="pres">
      <dgm:prSet presAssocID="{5B541F7C-ADFF-4448-AF74-54CBD0F18D6E}" presName="spacer" presStyleCnt="0"/>
      <dgm:spPr/>
    </dgm:pt>
    <dgm:pt modelId="{725C5D06-2ECD-43C8-8E51-576914FAC1FE}" type="pres">
      <dgm:prSet presAssocID="{9643A984-826F-49A4-92D9-22E92B74370C}" presName="parentText" presStyleLbl="node1" presStyleIdx="1" presStyleCnt="5">
        <dgm:presLayoutVars>
          <dgm:chMax val="0"/>
          <dgm:bulletEnabled val="1"/>
        </dgm:presLayoutVars>
      </dgm:prSet>
      <dgm:spPr/>
    </dgm:pt>
    <dgm:pt modelId="{209DBA85-7C86-4692-8E14-266514C6E3B0}" type="pres">
      <dgm:prSet presAssocID="{2631C95E-61E5-41BC-BBFF-2BD8DBA7ADF3}" presName="spacer" presStyleCnt="0"/>
      <dgm:spPr/>
    </dgm:pt>
    <dgm:pt modelId="{6EF2E37B-6F4C-4F34-9B7C-A4B61E2772AD}" type="pres">
      <dgm:prSet presAssocID="{0715AE4C-4EE5-4429-A9AC-53469F0E477D}" presName="parentText" presStyleLbl="node1" presStyleIdx="2" presStyleCnt="5">
        <dgm:presLayoutVars>
          <dgm:chMax val="0"/>
          <dgm:bulletEnabled val="1"/>
        </dgm:presLayoutVars>
      </dgm:prSet>
      <dgm:spPr/>
    </dgm:pt>
    <dgm:pt modelId="{408B0654-6938-414E-B9BB-D45DAE4C9F73}" type="pres">
      <dgm:prSet presAssocID="{5474ADBE-00DE-4694-B570-426FFDBD5E79}" presName="spacer" presStyleCnt="0"/>
      <dgm:spPr/>
    </dgm:pt>
    <dgm:pt modelId="{968407AA-519C-490A-8CF2-6A477E1257B9}" type="pres">
      <dgm:prSet presAssocID="{C746E2F1-5227-4698-A47F-28F472AB6EAD}" presName="parentText" presStyleLbl="node1" presStyleIdx="3" presStyleCnt="5">
        <dgm:presLayoutVars>
          <dgm:chMax val="0"/>
          <dgm:bulletEnabled val="1"/>
        </dgm:presLayoutVars>
      </dgm:prSet>
      <dgm:spPr/>
    </dgm:pt>
    <dgm:pt modelId="{2360B5AF-F872-4DD0-B545-DE43F83069D3}" type="pres">
      <dgm:prSet presAssocID="{4880D388-972F-4E47-805D-EA31CDE129F4}" presName="spacer" presStyleCnt="0"/>
      <dgm:spPr/>
    </dgm:pt>
    <dgm:pt modelId="{6B5A7807-8954-412F-92F6-F712BD791284}" type="pres">
      <dgm:prSet presAssocID="{EC6FF1ED-CC77-4F9B-9357-93B57E2EBAB4}" presName="parentText" presStyleLbl="node1" presStyleIdx="4" presStyleCnt="5">
        <dgm:presLayoutVars>
          <dgm:chMax val="0"/>
          <dgm:bulletEnabled val="1"/>
        </dgm:presLayoutVars>
      </dgm:prSet>
      <dgm:spPr/>
    </dgm:pt>
  </dgm:ptLst>
  <dgm:cxnLst>
    <dgm:cxn modelId="{65FF812C-0D11-46A9-9308-09AFDEE51418}" srcId="{6C205DF2-1794-4233-A79A-32774D9A715A}" destId="{9643A984-826F-49A4-92D9-22E92B74370C}" srcOrd="1" destOrd="0" parTransId="{925B9644-F876-4A6B-BB11-51B3383725D8}" sibTransId="{2631C95E-61E5-41BC-BBFF-2BD8DBA7ADF3}"/>
    <dgm:cxn modelId="{EA726A37-5F58-4ABD-BCEA-6CE431B45588}" srcId="{6C205DF2-1794-4233-A79A-32774D9A715A}" destId="{5CB5FD4A-DE5E-44DD-91FD-3C826A4B31CD}" srcOrd="0" destOrd="0" parTransId="{67976C57-0BB6-4C01-ADB5-E79CC2A4D970}" sibTransId="{5B541F7C-ADFF-4448-AF74-54CBD0F18D6E}"/>
    <dgm:cxn modelId="{795D0667-8BC1-42BD-904D-92BD1E2A33C8}" type="presOf" srcId="{6C205DF2-1794-4233-A79A-32774D9A715A}" destId="{5517FCF5-69DD-4AC9-9DB8-40371E51DCF4}" srcOrd="0" destOrd="0" presId="urn:microsoft.com/office/officeart/2005/8/layout/vList2"/>
    <dgm:cxn modelId="{95041882-EAD4-432E-A5D5-B954D074E201}" srcId="{6C205DF2-1794-4233-A79A-32774D9A715A}" destId="{EC6FF1ED-CC77-4F9B-9357-93B57E2EBAB4}" srcOrd="4" destOrd="0" parTransId="{D3AE8D9C-80AF-432B-B399-513FDDDAFF27}" sibTransId="{85E481AC-18C6-4AC8-9543-D167C89AF828}"/>
    <dgm:cxn modelId="{009F6EBF-940A-4397-B7AB-F1EADF7A4D05}" type="presOf" srcId="{9643A984-826F-49A4-92D9-22E92B74370C}" destId="{725C5D06-2ECD-43C8-8E51-576914FAC1FE}" srcOrd="0" destOrd="0" presId="urn:microsoft.com/office/officeart/2005/8/layout/vList2"/>
    <dgm:cxn modelId="{77EF60C0-C348-40F5-B562-AC24B30047F6}" srcId="{6C205DF2-1794-4233-A79A-32774D9A715A}" destId="{C746E2F1-5227-4698-A47F-28F472AB6EAD}" srcOrd="3" destOrd="0" parTransId="{33FC3EB4-279D-48FB-8976-B29A609EC9A7}" sibTransId="{4880D388-972F-4E47-805D-EA31CDE129F4}"/>
    <dgm:cxn modelId="{E3A864C1-DE06-4297-B83F-C35AA434DF84}" type="presOf" srcId="{0715AE4C-4EE5-4429-A9AC-53469F0E477D}" destId="{6EF2E37B-6F4C-4F34-9B7C-A4B61E2772AD}" srcOrd="0" destOrd="0" presId="urn:microsoft.com/office/officeart/2005/8/layout/vList2"/>
    <dgm:cxn modelId="{DE485DCD-92C4-400D-BD73-02FCDF93CF43}" srcId="{6C205DF2-1794-4233-A79A-32774D9A715A}" destId="{0715AE4C-4EE5-4429-A9AC-53469F0E477D}" srcOrd="2" destOrd="0" parTransId="{1391C37B-9CA7-4AF2-8B70-CA198D86C73F}" sibTransId="{5474ADBE-00DE-4694-B570-426FFDBD5E79}"/>
    <dgm:cxn modelId="{7FF74BF3-9558-4FF7-93BA-739E2CD98C17}" type="presOf" srcId="{5CB5FD4A-DE5E-44DD-91FD-3C826A4B31CD}" destId="{A075BC0D-CE84-4182-9CAE-CF253F14565A}" srcOrd="0" destOrd="0" presId="urn:microsoft.com/office/officeart/2005/8/layout/vList2"/>
    <dgm:cxn modelId="{41A20FFA-7EF5-4924-B2EA-FDB341C4C34B}" type="presOf" srcId="{EC6FF1ED-CC77-4F9B-9357-93B57E2EBAB4}" destId="{6B5A7807-8954-412F-92F6-F712BD791284}" srcOrd="0" destOrd="0" presId="urn:microsoft.com/office/officeart/2005/8/layout/vList2"/>
    <dgm:cxn modelId="{E7B8E7FA-307B-403E-8A3F-5D69E402FB74}" type="presOf" srcId="{C746E2F1-5227-4698-A47F-28F472AB6EAD}" destId="{968407AA-519C-490A-8CF2-6A477E1257B9}" srcOrd="0" destOrd="0" presId="urn:microsoft.com/office/officeart/2005/8/layout/vList2"/>
    <dgm:cxn modelId="{30F885B9-F72E-4648-AFA1-430080772F7A}" type="presParOf" srcId="{5517FCF5-69DD-4AC9-9DB8-40371E51DCF4}" destId="{A075BC0D-CE84-4182-9CAE-CF253F14565A}" srcOrd="0" destOrd="0" presId="urn:microsoft.com/office/officeart/2005/8/layout/vList2"/>
    <dgm:cxn modelId="{B95FA9A4-3929-48B9-B876-307A40FD82AC}" type="presParOf" srcId="{5517FCF5-69DD-4AC9-9DB8-40371E51DCF4}" destId="{B2C37723-AA03-4B03-AB6F-03B4A49AAE1F}" srcOrd="1" destOrd="0" presId="urn:microsoft.com/office/officeart/2005/8/layout/vList2"/>
    <dgm:cxn modelId="{18A4AB29-5D06-4C29-828E-9B815530C885}" type="presParOf" srcId="{5517FCF5-69DD-4AC9-9DB8-40371E51DCF4}" destId="{725C5D06-2ECD-43C8-8E51-576914FAC1FE}" srcOrd="2" destOrd="0" presId="urn:microsoft.com/office/officeart/2005/8/layout/vList2"/>
    <dgm:cxn modelId="{30E036B6-5231-471B-99E8-D8E19A9F9612}" type="presParOf" srcId="{5517FCF5-69DD-4AC9-9DB8-40371E51DCF4}" destId="{209DBA85-7C86-4692-8E14-266514C6E3B0}" srcOrd="3" destOrd="0" presId="urn:microsoft.com/office/officeart/2005/8/layout/vList2"/>
    <dgm:cxn modelId="{DC545D21-882B-481E-AA1B-0F8389004275}" type="presParOf" srcId="{5517FCF5-69DD-4AC9-9DB8-40371E51DCF4}" destId="{6EF2E37B-6F4C-4F34-9B7C-A4B61E2772AD}" srcOrd="4" destOrd="0" presId="urn:microsoft.com/office/officeart/2005/8/layout/vList2"/>
    <dgm:cxn modelId="{5AE8DD91-67E5-42C8-B724-85B18B5449C6}" type="presParOf" srcId="{5517FCF5-69DD-4AC9-9DB8-40371E51DCF4}" destId="{408B0654-6938-414E-B9BB-D45DAE4C9F73}" srcOrd="5" destOrd="0" presId="urn:microsoft.com/office/officeart/2005/8/layout/vList2"/>
    <dgm:cxn modelId="{BAA22F42-0EDC-4A52-AE7C-74147CFF2AB5}" type="presParOf" srcId="{5517FCF5-69DD-4AC9-9DB8-40371E51DCF4}" destId="{968407AA-519C-490A-8CF2-6A477E1257B9}" srcOrd="6" destOrd="0" presId="urn:microsoft.com/office/officeart/2005/8/layout/vList2"/>
    <dgm:cxn modelId="{F2764A03-D322-48B3-A6D2-A2D7ADD4F380}" type="presParOf" srcId="{5517FCF5-69DD-4AC9-9DB8-40371E51DCF4}" destId="{2360B5AF-F872-4DD0-B545-DE43F83069D3}" srcOrd="7" destOrd="0" presId="urn:microsoft.com/office/officeart/2005/8/layout/vList2"/>
    <dgm:cxn modelId="{13A217F2-6BC9-4A9F-AF19-FC3C8DEE834B}" type="presParOf" srcId="{5517FCF5-69DD-4AC9-9DB8-40371E51DCF4}" destId="{6B5A7807-8954-412F-92F6-F712BD79128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5BC0D-CE84-4182-9CAE-CF253F14565A}">
      <dsp:nvSpPr>
        <dsp:cNvPr id="0" name=""/>
        <dsp:cNvSpPr/>
      </dsp:nvSpPr>
      <dsp:spPr>
        <a:xfrm>
          <a:off x="0" y="70609"/>
          <a:ext cx="5584674"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Here the GMM fitting is done to find the clusters in the plot</a:t>
          </a:r>
        </a:p>
      </dsp:txBody>
      <dsp:txXfrm>
        <a:off x="32967" y="103576"/>
        <a:ext cx="5518740" cy="609393"/>
      </dsp:txXfrm>
    </dsp:sp>
    <dsp:sp modelId="{725C5D06-2ECD-43C8-8E51-576914FAC1FE}">
      <dsp:nvSpPr>
        <dsp:cNvPr id="0" name=""/>
        <dsp:cNvSpPr/>
      </dsp:nvSpPr>
      <dsp:spPr>
        <a:xfrm>
          <a:off x="0" y="794897"/>
          <a:ext cx="5584674"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There are 6 clusters found with centers as  mentioned </a:t>
          </a:r>
        </a:p>
      </dsp:txBody>
      <dsp:txXfrm>
        <a:off x="32967" y="827864"/>
        <a:ext cx="5518740" cy="609393"/>
      </dsp:txXfrm>
    </dsp:sp>
    <dsp:sp modelId="{6EF2E37B-6F4C-4F34-9B7C-A4B61E2772AD}">
      <dsp:nvSpPr>
        <dsp:cNvPr id="0" name=""/>
        <dsp:cNvSpPr/>
      </dsp:nvSpPr>
      <dsp:spPr>
        <a:xfrm>
          <a:off x="0" y="1519185"/>
          <a:ext cx="5584674"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The centers are lying  on the line x = y which means d1 = d2</a:t>
          </a:r>
        </a:p>
      </dsp:txBody>
      <dsp:txXfrm>
        <a:off x="32967" y="1552152"/>
        <a:ext cx="5518740" cy="609393"/>
      </dsp:txXfrm>
    </dsp:sp>
    <dsp:sp modelId="{968407AA-519C-490A-8CF2-6A477E1257B9}">
      <dsp:nvSpPr>
        <dsp:cNvPr id="0" name=""/>
        <dsp:cNvSpPr/>
      </dsp:nvSpPr>
      <dsp:spPr>
        <a:xfrm>
          <a:off x="0" y="2243472"/>
          <a:ext cx="5584674"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The same is observed for d1 vs d3 &amp; d1 vs d4(plot shown on next slide)</a:t>
          </a:r>
        </a:p>
      </dsp:txBody>
      <dsp:txXfrm>
        <a:off x="32967" y="2276439"/>
        <a:ext cx="5518740" cy="609393"/>
      </dsp:txXfrm>
    </dsp:sp>
    <dsp:sp modelId="{6B5A7807-8954-412F-92F6-F712BD791284}">
      <dsp:nvSpPr>
        <dsp:cNvPr id="0" name=""/>
        <dsp:cNvSpPr/>
      </dsp:nvSpPr>
      <dsp:spPr>
        <a:xfrm>
          <a:off x="0" y="2967760"/>
          <a:ext cx="5584674"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It can be said that the centers  represent the mean step size; means the steps sizes vary linearly</a:t>
          </a:r>
        </a:p>
      </dsp:txBody>
      <dsp:txXfrm>
        <a:off x="32967" y="3000727"/>
        <a:ext cx="5518740" cy="609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771D48-0A9A-4911-81AC-AE90C567D277}" type="datetimeFigureOut">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D1EAD-499B-49FF-AA08-988EBC9F1A24}" type="slidenum">
              <a:t>‹#›</a:t>
            </a:fld>
            <a:endParaRPr lang="en-US"/>
          </a:p>
        </p:txBody>
      </p:sp>
    </p:spTree>
    <p:extLst>
      <p:ext uri="{BB962C8B-B14F-4D97-AF65-F5344CB8AC3E}">
        <p14:creationId xmlns:p14="http://schemas.microsoft.com/office/powerpoint/2010/main" val="3648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for first two conc the step size remains same means the increase in conc doesn’t mean there will be increase in the step size. This give some idea about the nature of the step sizes taken by the particle. Both the conc are very low so the step size remains same(which is the minimum for the given actin myosin system). As there is enough conc of ATP , the step size increases in fact it doubles(2*minimum step)</a:t>
            </a:r>
          </a:p>
          <a:p>
            <a:r>
              <a:rPr lang="en-US">
                <a:cs typeface="Calibri"/>
              </a:rPr>
              <a:t>This phenomenon is similar to what observed in electrons moving from lower to higher energy states, electron won't move to next state until a specific threshold energy is received</a:t>
            </a:r>
          </a:p>
        </p:txBody>
      </p:sp>
      <p:sp>
        <p:nvSpPr>
          <p:cNvPr id="4" name="Slide Number Placeholder 3"/>
          <p:cNvSpPr>
            <a:spLocks noGrp="1"/>
          </p:cNvSpPr>
          <p:nvPr>
            <p:ph type="sldNum" sz="quarter" idx="5"/>
          </p:nvPr>
        </p:nvSpPr>
        <p:spPr/>
        <p:txBody>
          <a:bodyPr/>
          <a:lstStyle/>
          <a:p>
            <a:fld id="{555D1EAD-499B-49FF-AA08-988EBC9F1A24}" type="slidenum">
              <a:rPr lang="en-US"/>
              <a:t>16</a:t>
            </a:fld>
            <a:endParaRPr lang="en-US"/>
          </a:p>
        </p:txBody>
      </p:sp>
    </p:spTree>
    <p:extLst>
      <p:ext uri="{BB962C8B-B14F-4D97-AF65-F5344CB8AC3E}">
        <p14:creationId xmlns:p14="http://schemas.microsoft.com/office/powerpoint/2010/main" val="4240324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Gaussian – Most of the natural phenomenon tend to follow the gaussian distribution.</a:t>
            </a:r>
          </a:p>
          <a:p>
            <a:endParaRPr lang="en-US" dirty="0"/>
          </a:p>
          <a:p>
            <a:r>
              <a:rPr lang="en-US" dirty="0"/>
              <a:t>Akaike Information Criterion (AIC) and Bayesian Information Criterion (BIC): These criteria provide a measure of the model quality by balancing the model's complexity against how well it fits the data. Lower values of AIC and BIC indicate a better model. We can fit GMMs with varying numbers of components and choose the one with the lowest AIC or BIC.</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55D1EAD-499B-49FF-AA08-988EBC9F1A24}" type="slidenum">
              <a:rPr lang="en-US"/>
              <a:t>19</a:t>
            </a:fld>
            <a:endParaRPr lang="en-US"/>
          </a:p>
        </p:txBody>
      </p:sp>
    </p:spTree>
    <p:extLst>
      <p:ext uri="{BB962C8B-B14F-4D97-AF65-F5344CB8AC3E}">
        <p14:creationId xmlns:p14="http://schemas.microsoft.com/office/powerpoint/2010/main" val="273970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Explanation for obtaining 6 peaks – So we had 7 different conc. As we have already observed that at two of conc 0.001 and 0.025 mM ATP the mean step sizes are similar. These two peaks get merged and left 5 concentrations have their own individual peaks . So in total 6 peaks , … which we are seeing as the result of above clustering</a:t>
            </a:r>
          </a:p>
        </p:txBody>
      </p:sp>
      <p:sp>
        <p:nvSpPr>
          <p:cNvPr id="4" name="Slide Number Placeholder 3"/>
          <p:cNvSpPr>
            <a:spLocks noGrp="1"/>
          </p:cNvSpPr>
          <p:nvPr>
            <p:ph type="sldNum" sz="quarter" idx="5"/>
          </p:nvPr>
        </p:nvSpPr>
        <p:spPr/>
        <p:txBody>
          <a:bodyPr/>
          <a:lstStyle/>
          <a:p>
            <a:fld id="{555D1EAD-499B-49FF-AA08-988EBC9F1A24}" type="slidenum">
              <a:rPr lang="en-US"/>
              <a:t>21</a:t>
            </a:fld>
            <a:endParaRPr lang="en-US"/>
          </a:p>
        </p:txBody>
      </p:sp>
    </p:spTree>
    <p:extLst>
      <p:ext uri="{BB962C8B-B14F-4D97-AF65-F5344CB8AC3E}">
        <p14:creationId xmlns:p14="http://schemas.microsoft.com/office/powerpoint/2010/main" val="391317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a:t>
            </a:r>
            <a:r>
              <a:rPr lang="en-US" err="1">
                <a:cs typeface="Calibri"/>
              </a:rPr>
              <a:t>centres</a:t>
            </a:r>
            <a:r>
              <a:rPr lang="en-US">
                <a:cs typeface="Calibri"/>
              </a:rPr>
              <a:t> are representing the mean step size as it is mean of cluster. The </a:t>
            </a:r>
            <a:r>
              <a:rPr lang="en-US" err="1">
                <a:cs typeface="Calibri"/>
              </a:rPr>
              <a:t>centres</a:t>
            </a:r>
            <a:r>
              <a:rPr lang="en-US">
                <a:cs typeface="Calibri"/>
              </a:rPr>
              <a:t> are lying in linear line which mean the step size vary linearly as discussed in earlier slides. It seems to be the integral multiple of </a:t>
            </a:r>
            <a:r>
              <a:rPr lang="en-US" err="1">
                <a:cs typeface="Calibri"/>
              </a:rPr>
              <a:t>of</a:t>
            </a:r>
            <a:r>
              <a:rPr lang="en-US">
                <a:cs typeface="Calibri"/>
              </a:rPr>
              <a:t> some constant</a:t>
            </a:r>
          </a:p>
        </p:txBody>
      </p:sp>
      <p:sp>
        <p:nvSpPr>
          <p:cNvPr id="4" name="Slide Number Placeholder 3"/>
          <p:cNvSpPr>
            <a:spLocks noGrp="1"/>
          </p:cNvSpPr>
          <p:nvPr>
            <p:ph type="sldNum" sz="quarter" idx="5"/>
          </p:nvPr>
        </p:nvSpPr>
        <p:spPr/>
        <p:txBody>
          <a:bodyPr/>
          <a:lstStyle/>
          <a:p>
            <a:fld id="{555D1EAD-499B-49FF-AA08-988EBC9F1A24}" type="slidenum">
              <a:t>25</a:t>
            </a:fld>
            <a:endParaRPr lang="en-US"/>
          </a:p>
        </p:txBody>
      </p:sp>
    </p:spTree>
    <p:extLst>
      <p:ext uri="{BB962C8B-B14F-4D97-AF65-F5344CB8AC3E}">
        <p14:creationId xmlns:p14="http://schemas.microsoft.com/office/powerpoint/2010/main" val="324626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cs typeface="Calibri"/>
              </a:rPr>
              <a:t>3 </a:t>
            </a:r>
            <a:r>
              <a:rPr lang="en-US" err="1">
                <a:cs typeface="Calibri"/>
              </a:rPr>
              <a:t>rd</a:t>
            </a:r>
            <a:r>
              <a:rPr lang="en-US">
                <a:cs typeface="Calibri"/>
              </a:rPr>
              <a:t> point - </a:t>
            </a:r>
            <a:r>
              <a:rPr lang="en-US"/>
              <a:t>There were six different peaks observed in the histogram when it was fitted with multi Gaussian Fit. This implies that at each conc. of ATP there was different step size with which the particle was moving. These step sizes have a relation among each other which is: The step size at higher concentrations is either multiple of smallest step size or mixture of other smaller steps(if there are multiple types of systems of Actin-Myosin having minimum each).</a:t>
            </a:r>
          </a:p>
          <a:p>
            <a:endParaRPr lang="en-US">
              <a:cs typeface="Calibri"/>
            </a:endParaRPr>
          </a:p>
        </p:txBody>
      </p:sp>
      <p:sp>
        <p:nvSpPr>
          <p:cNvPr id="4" name="Slide Number Placeholder 3"/>
          <p:cNvSpPr>
            <a:spLocks noGrp="1"/>
          </p:cNvSpPr>
          <p:nvPr>
            <p:ph type="sldNum" sz="quarter" idx="5"/>
          </p:nvPr>
        </p:nvSpPr>
        <p:spPr/>
        <p:txBody>
          <a:bodyPr/>
          <a:lstStyle/>
          <a:p>
            <a:fld id="{555D1EAD-499B-49FF-AA08-988EBC9F1A24}" type="slidenum">
              <a:t>27</a:t>
            </a:fld>
            <a:endParaRPr lang="en-US"/>
          </a:p>
        </p:txBody>
      </p:sp>
    </p:spTree>
    <p:extLst>
      <p:ext uri="{BB962C8B-B14F-4D97-AF65-F5344CB8AC3E}">
        <p14:creationId xmlns:p14="http://schemas.microsoft.com/office/powerpoint/2010/main" val="145280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92.svg"/><Relationship Id="rId7" Type="http://schemas.openxmlformats.org/officeDocument/2006/relationships/image" Target="../media/image96.sv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image" Target="../media/image104.svg"/><Relationship Id="rId7" Type="http://schemas.openxmlformats.org/officeDocument/2006/relationships/image" Target="../media/image108.svg"/><Relationship Id="rId12"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293338"/>
            <a:ext cx="9144000" cy="3274592"/>
          </a:xfrm>
        </p:spPr>
        <p:txBody>
          <a:bodyPr anchor="ctr">
            <a:normAutofit/>
          </a:bodyPr>
          <a:lstStyle/>
          <a:p>
            <a:r>
              <a:rPr lang="en-US" sz="6100">
                <a:ea typeface="+mj-lt"/>
                <a:cs typeface="+mj-lt"/>
              </a:rPr>
              <a:t>Analysis of Actin-Myosin Kinetics: Influence of ATP Concentration on Step Size</a:t>
            </a:r>
          </a:p>
        </p:txBody>
      </p:sp>
      <p:sp>
        <p:nvSpPr>
          <p:cNvPr id="3" name="Subtitle 2"/>
          <p:cNvSpPr>
            <a:spLocks noGrp="1"/>
          </p:cNvSpPr>
          <p:nvPr>
            <p:ph type="subTitle" idx="1"/>
          </p:nvPr>
        </p:nvSpPr>
        <p:spPr>
          <a:xfrm>
            <a:off x="1524000" y="5514052"/>
            <a:ext cx="9144000" cy="651910"/>
          </a:xfrm>
        </p:spPr>
        <p:txBody>
          <a:bodyPr vert="horz" lIns="91440" tIns="45720" rIns="91440" bIns="45720" rtlCol="0" anchor="ctr">
            <a:noAutofit/>
          </a:bodyPr>
          <a:lstStyle/>
          <a:p>
            <a:pPr>
              <a:spcBef>
                <a:spcPts val="0"/>
              </a:spcBef>
            </a:pPr>
            <a:r>
              <a:rPr lang="en-US" sz="2000">
                <a:ea typeface="Calibri"/>
                <a:cs typeface="Calibri"/>
              </a:rPr>
              <a:t>Ashutosh Yadav </a:t>
            </a:r>
            <a:endParaRPr lang="en-US"/>
          </a:p>
          <a:p>
            <a:pPr>
              <a:spcBef>
                <a:spcPts val="0"/>
              </a:spcBef>
            </a:pPr>
            <a:r>
              <a:rPr lang="en-US" sz="2000">
                <a:ea typeface="Calibri"/>
                <a:cs typeface="Calibri"/>
              </a:rPr>
              <a:t>2020BB10012</a:t>
            </a:r>
          </a:p>
          <a:p>
            <a:pPr>
              <a:spcBef>
                <a:spcPts val="0"/>
              </a:spcBef>
            </a:pPr>
            <a:r>
              <a:rPr lang="en-US" sz="2000">
                <a:ea typeface="Calibri"/>
                <a:cs typeface="Calibri"/>
              </a:rPr>
              <a:t>Under Guidance of – Prof. Ravi Krishnan Elangovan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32661144-38AD-D0BE-18DE-F7158A29D6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 y="802464"/>
            <a:ext cx="4390597" cy="2927013"/>
          </a:xfrm>
          <a:prstGeom prst="rect">
            <a:avLst/>
          </a:prstGeom>
        </p:spPr>
      </p:pic>
      <p:pic>
        <p:nvPicPr>
          <p:cNvPr id="6" name="Graphic 5">
            <a:extLst>
              <a:ext uri="{FF2B5EF4-FFF2-40B4-BE49-F238E27FC236}">
                <a16:creationId xmlns:a16="http://schemas.microsoft.com/office/drawing/2014/main" id="{22F4567B-29D3-E902-76B3-451F9367A1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2975" y="802464"/>
            <a:ext cx="4390597" cy="2927013"/>
          </a:xfrm>
          <a:prstGeom prst="rect">
            <a:avLst/>
          </a:prstGeom>
        </p:spPr>
      </p:pic>
      <p:pic>
        <p:nvPicPr>
          <p:cNvPr id="4" name="Content Placeholder 3">
            <a:extLst>
              <a:ext uri="{FF2B5EF4-FFF2-40B4-BE49-F238E27FC236}">
                <a16:creationId xmlns:a16="http://schemas.microsoft.com/office/drawing/2014/main" id="{2A3AE963-2181-6BED-DF9C-3B46F4AFB00B}"/>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a:off x="7934414" y="802464"/>
            <a:ext cx="4390597" cy="2927013"/>
          </a:xfrm>
          <a:prstGeom prst="rect">
            <a:avLst/>
          </a:prstGeom>
        </p:spPr>
      </p:pic>
      <p:pic>
        <p:nvPicPr>
          <p:cNvPr id="8" name="Graphic 7">
            <a:extLst>
              <a:ext uri="{FF2B5EF4-FFF2-40B4-BE49-F238E27FC236}">
                <a16:creationId xmlns:a16="http://schemas.microsoft.com/office/drawing/2014/main" id="{878A3DEB-2ADE-E350-07BB-1FBDAB2EC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5" y="3697132"/>
            <a:ext cx="4377804" cy="2918518"/>
          </a:xfrm>
          <a:prstGeom prst="rect">
            <a:avLst/>
          </a:prstGeom>
        </p:spPr>
      </p:pic>
      <p:pic>
        <p:nvPicPr>
          <p:cNvPr id="9" name="Graphic 8">
            <a:extLst>
              <a:ext uri="{FF2B5EF4-FFF2-40B4-BE49-F238E27FC236}">
                <a16:creationId xmlns:a16="http://schemas.microsoft.com/office/drawing/2014/main" id="{B62C3BC7-28A6-7B01-2D4E-0715993AA1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54379" y="3697132"/>
            <a:ext cx="4420746" cy="2947164"/>
          </a:xfrm>
          <a:prstGeom prst="rect">
            <a:avLst/>
          </a:prstGeom>
        </p:spPr>
      </p:pic>
      <p:pic>
        <p:nvPicPr>
          <p:cNvPr id="7" name="Graphic 6">
            <a:extLst>
              <a:ext uri="{FF2B5EF4-FFF2-40B4-BE49-F238E27FC236}">
                <a16:creationId xmlns:a16="http://schemas.microsoft.com/office/drawing/2014/main" id="{BE57FC95-0546-0D50-8F59-B822BC7903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36258" y="3697133"/>
            <a:ext cx="4420746" cy="2947164"/>
          </a:xfrm>
          <a:prstGeom prst="rect">
            <a:avLst/>
          </a:prstGeom>
        </p:spPr>
      </p:pic>
      <p:sp>
        <p:nvSpPr>
          <p:cNvPr id="10" name="TextBox 9">
            <a:extLst>
              <a:ext uri="{FF2B5EF4-FFF2-40B4-BE49-F238E27FC236}">
                <a16:creationId xmlns:a16="http://schemas.microsoft.com/office/drawing/2014/main" id="{D066A479-CF04-482F-88C9-884E99931620}"/>
              </a:ext>
            </a:extLst>
          </p:cNvPr>
          <p:cNvSpPr txBox="1"/>
          <p:nvPr/>
        </p:nvSpPr>
        <p:spPr>
          <a:xfrm>
            <a:off x="2111604" y="359624"/>
            <a:ext cx="79661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0.025 mM ATP Threshold 15 deg(Above) and 30 deg(Below)</a:t>
            </a:r>
          </a:p>
        </p:txBody>
      </p:sp>
      <p:sp>
        <p:nvSpPr>
          <p:cNvPr id="13" name="TextBox 12">
            <a:extLst>
              <a:ext uri="{FF2B5EF4-FFF2-40B4-BE49-F238E27FC236}">
                <a16:creationId xmlns:a16="http://schemas.microsoft.com/office/drawing/2014/main" id="{62BE897C-7EE5-F858-73C6-C198E4DE1189}"/>
              </a:ext>
            </a:extLst>
          </p:cNvPr>
          <p:cNvSpPr txBox="1"/>
          <p:nvPr/>
        </p:nvSpPr>
        <p:spPr>
          <a:xfrm>
            <a:off x="2191839" y="179969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589</a:t>
            </a:r>
          </a:p>
          <a:p>
            <a:r>
              <a:rPr lang="en-US" sz="1050" b="1">
                <a:ea typeface="Calibri"/>
                <a:cs typeface="Calibri"/>
              </a:rPr>
              <a:t>Mean step size: 7.19</a:t>
            </a:r>
            <a:endParaRPr lang="en-US" b="1">
              <a:ea typeface="Calibri"/>
              <a:cs typeface="Calibri"/>
            </a:endParaRPr>
          </a:p>
        </p:txBody>
      </p:sp>
      <p:sp>
        <p:nvSpPr>
          <p:cNvPr id="15" name="TextBox 14">
            <a:extLst>
              <a:ext uri="{FF2B5EF4-FFF2-40B4-BE49-F238E27FC236}">
                <a16:creationId xmlns:a16="http://schemas.microsoft.com/office/drawing/2014/main" id="{769331B9-0554-1D3B-9893-4B75C8D8CE1C}"/>
              </a:ext>
            </a:extLst>
          </p:cNvPr>
          <p:cNvSpPr txBox="1"/>
          <p:nvPr/>
        </p:nvSpPr>
        <p:spPr>
          <a:xfrm>
            <a:off x="6204002" y="1776366"/>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405</a:t>
            </a:r>
          </a:p>
          <a:p>
            <a:r>
              <a:rPr lang="en-US" sz="1050" b="1">
                <a:ea typeface="Calibri"/>
                <a:cs typeface="Calibri"/>
              </a:rPr>
              <a:t>Mean step size: 7.60</a:t>
            </a:r>
            <a:endParaRPr lang="en-US" b="1">
              <a:ea typeface="Calibri"/>
              <a:cs typeface="Calibri"/>
            </a:endParaRPr>
          </a:p>
        </p:txBody>
      </p:sp>
      <p:sp>
        <p:nvSpPr>
          <p:cNvPr id="17" name="TextBox 16">
            <a:extLst>
              <a:ext uri="{FF2B5EF4-FFF2-40B4-BE49-F238E27FC236}">
                <a16:creationId xmlns:a16="http://schemas.microsoft.com/office/drawing/2014/main" id="{CB5B51E6-5A66-7277-1BF3-669D94ABEEB5}"/>
              </a:ext>
            </a:extLst>
          </p:cNvPr>
          <p:cNvSpPr txBox="1"/>
          <p:nvPr/>
        </p:nvSpPr>
        <p:spPr>
          <a:xfrm>
            <a:off x="10449430" y="439671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532</a:t>
            </a:r>
          </a:p>
          <a:p>
            <a:r>
              <a:rPr lang="en-US" sz="1050" b="1">
                <a:ea typeface="Calibri"/>
                <a:cs typeface="Calibri"/>
              </a:rPr>
              <a:t>Mean step size: 7.34</a:t>
            </a:r>
            <a:endParaRPr lang="en-US" b="1">
              <a:ea typeface="Calibri"/>
              <a:cs typeface="Calibri"/>
            </a:endParaRPr>
          </a:p>
        </p:txBody>
      </p:sp>
      <p:sp>
        <p:nvSpPr>
          <p:cNvPr id="19" name="TextBox 18">
            <a:extLst>
              <a:ext uri="{FF2B5EF4-FFF2-40B4-BE49-F238E27FC236}">
                <a16:creationId xmlns:a16="http://schemas.microsoft.com/office/drawing/2014/main" id="{9A83FEFC-85B5-318B-BC17-FB3931E341DC}"/>
              </a:ext>
            </a:extLst>
          </p:cNvPr>
          <p:cNvSpPr txBox="1"/>
          <p:nvPr/>
        </p:nvSpPr>
        <p:spPr>
          <a:xfrm>
            <a:off x="10449430" y="158975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315</a:t>
            </a:r>
          </a:p>
          <a:p>
            <a:r>
              <a:rPr lang="en-US" sz="1050" b="1">
                <a:ea typeface="Calibri"/>
                <a:cs typeface="Calibri"/>
              </a:rPr>
              <a:t>Mean step size: 7.73</a:t>
            </a:r>
            <a:endParaRPr lang="en-US" b="1">
              <a:ea typeface="Calibri"/>
              <a:cs typeface="Calibri"/>
            </a:endParaRPr>
          </a:p>
        </p:txBody>
      </p:sp>
      <p:sp>
        <p:nvSpPr>
          <p:cNvPr id="21" name="TextBox 20">
            <a:extLst>
              <a:ext uri="{FF2B5EF4-FFF2-40B4-BE49-F238E27FC236}">
                <a16:creationId xmlns:a16="http://schemas.microsoft.com/office/drawing/2014/main" id="{8CAA3596-B44A-0C88-2DF9-E6AC36BA05AC}"/>
              </a:ext>
            </a:extLst>
          </p:cNvPr>
          <p:cNvSpPr txBox="1"/>
          <p:nvPr/>
        </p:nvSpPr>
        <p:spPr>
          <a:xfrm>
            <a:off x="6204002" y="4925447"/>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610</a:t>
            </a:r>
          </a:p>
          <a:p>
            <a:r>
              <a:rPr lang="en-US" sz="1050" b="1">
                <a:ea typeface="Calibri"/>
                <a:cs typeface="Calibri"/>
              </a:rPr>
              <a:t>Mean step size: 7.15</a:t>
            </a:r>
            <a:endParaRPr lang="en-US" b="1">
              <a:ea typeface="Calibri"/>
              <a:cs typeface="Calibri"/>
            </a:endParaRPr>
          </a:p>
        </p:txBody>
      </p:sp>
      <p:sp>
        <p:nvSpPr>
          <p:cNvPr id="23" name="TextBox 22">
            <a:extLst>
              <a:ext uri="{FF2B5EF4-FFF2-40B4-BE49-F238E27FC236}">
                <a16:creationId xmlns:a16="http://schemas.microsoft.com/office/drawing/2014/main" id="{F6E47288-EB50-4229-A4C3-79EED91F70CB}"/>
              </a:ext>
            </a:extLst>
          </p:cNvPr>
          <p:cNvSpPr txBox="1"/>
          <p:nvPr/>
        </p:nvSpPr>
        <p:spPr>
          <a:xfrm>
            <a:off x="2191839" y="4816591"/>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794</a:t>
            </a:r>
          </a:p>
          <a:p>
            <a:r>
              <a:rPr lang="en-US" sz="1050" b="1">
                <a:ea typeface="Calibri"/>
                <a:cs typeface="Calibri"/>
              </a:rPr>
              <a:t>Mean step size: 6.90</a:t>
            </a:r>
            <a:endParaRPr lang="en-US" b="1">
              <a:ea typeface="Calibri"/>
              <a:cs typeface="Calibri"/>
            </a:endParaRPr>
          </a:p>
        </p:txBody>
      </p:sp>
    </p:spTree>
    <p:extLst>
      <p:ext uri="{BB962C8B-B14F-4D97-AF65-F5344CB8AC3E}">
        <p14:creationId xmlns:p14="http://schemas.microsoft.com/office/powerpoint/2010/main" val="135367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6C8F63-5049-F2E5-80D1-C4014554FC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21" y="802069"/>
            <a:ext cx="4324121" cy="2882353"/>
          </a:xfrm>
          <a:prstGeom prst="rect">
            <a:avLst/>
          </a:prstGeom>
        </p:spPr>
      </p:pic>
      <p:pic>
        <p:nvPicPr>
          <p:cNvPr id="5" name="Graphic 4">
            <a:extLst>
              <a:ext uri="{FF2B5EF4-FFF2-40B4-BE49-F238E27FC236}">
                <a16:creationId xmlns:a16="http://schemas.microsoft.com/office/drawing/2014/main" id="{3E98B6E6-90D0-042F-580F-49211CAB5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922" y="802069"/>
            <a:ext cx="4322939" cy="2882353"/>
          </a:xfrm>
          <a:prstGeom prst="rect">
            <a:avLst/>
          </a:prstGeom>
        </p:spPr>
      </p:pic>
      <p:pic>
        <p:nvPicPr>
          <p:cNvPr id="6" name="Graphic 5">
            <a:extLst>
              <a:ext uri="{FF2B5EF4-FFF2-40B4-BE49-F238E27FC236}">
                <a16:creationId xmlns:a16="http://schemas.microsoft.com/office/drawing/2014/main" id="{6880066A-012A-93EA-27FF-20B9BEFB0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9700" y="802069"/>
            <a:ext cx="4324121" cy="2882353"/>
          </a:xfrm>
          <a:prstGeom prst="rect">
            <a:avLst/>
          </a:prstGeom>
        </p:spPr>
      </p:pic>
      <p:pic>
        <p:nvPicPr>
          <p:cNvPr id="2" name="Graphic 1">
            <a:extLst>
              <a:ext uri="{FF2B5EF4-FFF2-40B4-BE49-F238E27FC236}">
                <a16:creationId xmlns:a16="http://schemas.microsoft.com/office/drawing/2014/main" id="{7CE0B72D-6F68-3409-528E-55C7D663FD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898" y="3685674"/>
            <a:ext cx="4329077" cy="2878413"/>
          </a:xfrm>
          <a:prstGeom prst="rect">
            <a:avLst/>
          </a:prstGeom>
        </p:spPr>
      </p:pic>
      <p:pic>
        <p:nvPicPr>
          <p:cNvPr id="3" name="Graphic 2">
            <a:extLst>
              <a:ext uri="{FF2B5EF4-FFF2-40B4-BE49-F238E27FC236}">
                <a16:creationId xmlns:a16="http://schemas.microsoft.com/office/drawing/2014/main" id="{FD9015D5-C2AB-B216-D4B3-8E5141983E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3025" y="3685673"/>
            <a:ext cx="4500957" cy="2998728"/>
          </a:xfrm>
          <a:prstGeom prst="rect">
            <a:avLst/>
          </a:prstGeom>
        </p:spPr>
      </p:pic>
      <p:pic>
        <p:nvPicPr>
          <p:cNvPr id="7" name="Graphic 6">
            <a:extLst>
              <a:ext uri="{FF2B5EF4-FFF2-40B4-BE49-F238E27FC236}">
                <a16:creationId xmlns:a16="http://schemas.microsoft.com/office/drawing/2014/main" id="{756E13B4-B8CA-2A83-7AB3-0903676D2F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2304" y="3657027"/>
            <a:ext cx="4409288" cy="2941435"/>
          </a:xfrm>
          <a:prstGeom prst="rect">
            <a:avLst/>
          </a:prstGeom>
        </p:spPr>
      </p:pic>
      <p:sp>
        <p:nvSpPr>
          <p:cNvPr id="9" name="TextBox 8">
            <a:extLst>
              <a:ext uri="{FF2B5EF4-FFF2-40B4-BE49-F238E27FC236}">
                <a16:creationId xmlns:a16="http://schemas.microsoft.com/office/drawing/2014/main" id="{C2179428-601B-E349-F6B6-4C92A031E6D9}"/>
              </a:ext>
            </a:extLst>
          </p:cNvPr>
          <p:cNvSpPr txBox="1"/>
          <p:nvPr/>
        </p:nvSpPr>
        <p:spPr>
          <a:xfrm>
            <a:off x="2111604" y="359624"/>
            <a:ext cx="79661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cs typeface="Calibri"/>
              </a:rPr>
              <a:t>0.05 mM ATP Threshold 15 deg(Above) and 30 deg(Below)</a:t>
            </a:r>
            <a:endParaRPr lang="en-US" dirty="0"/>
          </a:p>
        </p:txBody>
      </p:sp>
      <p:sp>
        <p:nvSpPr>
          <p:cNvPr id="12" name="TextBox 11">
            <a:extLst>
              <a:ext uri="{FF2B5EF4-FFF2-40B4-BE49-F238E27FC236}">
                <a16:creationId xmlns:a16="http://schemas.microsoft.com/office/drawing/2014/main" id="{14A1F111-7A65-D6C9-2103-DB5E1B582BDE}"/>
              </a:ext>
            </a:extLst>
          </p:cNvPr>
          <p:cNvSpPr txBox="1"/>
          <p:nvPr/>
        </p:nvSpPr>
        <p:spPr>
          <a:xfrm>
            <a:off x="2533961" y="1442020"/>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ea typeface="Calibri"/>
                <a:cs typeface="Calibri"/>
              </a:rPr>
              <a:t>Total steps: 713</a:t>
            </a:r>
          </a:p>
          <a:p>
            <a:r>
              <a:rPr lang="en-US" sz="1050" b="1" dirty="0">
                <a:ea typeface="Calibri"/>
                <a:cs typeface="Calibri"/>
              </a:rPr>
              <a:t>Mean step size: 12.63</a:t>
            </a:r>
            <a:endParaRPr lang="en-US" b="1" dirty="0">
              <a:ea typeface="Calibri"/>
              <a:cs typeface="Calibri"/>
            </a:endParaRPr>
          </a:p>
        </p:txBody>
      </p:sp>
      <p:sp>
        <p:nvSpPr>
          <p:cNvPr id="14" name="TextBox 13">
            <a:extLst>
              <a:ext uri="{FF2B5EF4-FFF2-40B4-BE49-F238E27FC236}">
                <a16:creationId xmlns:a16="http://schemas.microsoft.com/office/drawing/2014/main" id="{DA809DD7-8747-01A1-E368-66DB38E35B02}"/>
              </a:ext>
            </a:extLst>
          </p:cNvPr>
          <p:cNvSpPr txBox="1"/>
          <p:nvPr/>
        </p:nvSpPr>
        <p:spPr>
          <a:xfrm>
            <a:off x="6546124" y="141869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ea typeface="Calibri"/>
                <a:cs typeface="Calibri"/>
              </a:rPr>
              <a:t>Total steps: 511</a:t>
            </a:r>
          </a:p>
          <a:p>
            <a:r>
              <a:rPr lang="en-US" sz="1050" b="1" dirty="0">
                <a:ea typeface="Calibri"/>
                <a:cs typeface="Calibri"/>
              </a:rPr>
              <a:t>Mean step size: 13.49</a:t>
            </a:r>
            <a:endParaRPr lang="en-US" b="1" dirty="0">
              <a:ea typeface="Calibri"/>
              <a:cs typeface="Calibri"/>
            </a:endParaRPr>
          </a:p>
        </p:txBody>
      </p:sp>
      <p:sp>
        <p:nvSpPr>
          <p:cNvPr id="16" name="TextBox 15">
            <a:extLst>
              <a:ext uri="{FF2B5EF4-FFF2-40B4-BE49-F238E27FC236}">
                <a16:creationId xmlns:a16="http://schemas.microsoft.com/office/drawing/2014/main" id="{A5592D01-E558-70CF-F282-CF585BF766DF}"/>
              </a:ext>
            </a:extLst>
          </p:cNvPr>
          <p:cNvSpPr txBox="1"/>
          <p:nvPr/>
        </p:nvSpPr>
        <p:spPr>
          <a:xfrm>
            <a:off x="10604940" y="4552224"/>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ea typeface="Calibri"/>
                <a:cs typeface="Calibri"/>
              </a:rPr>
              <a:t>Total steps: 665</a:t>
            </a:r>
          </a:p>
          <a:p>
            <a:r>
              <a:rPr lang="en-US" sz="1050" b="1" dirty="0">
                <a:ea typeface="Calibri"/>
                <a:cs typeface="Calibri"/>
              </a:rPr>
              <a:t>Mean step size: 12.89</a:t>
            </a:r>
            <a:endParaRPr lang="en-US" b="1" dirty="0">
              <a:ea typeface="Calibri"/>
              <a:cs typeface="Calibri"/>
            </a:endParaRPr>
          </a:p>
        </p:txBody>
      </p:sp>
      <p:sp>
        <p:nvSpPr>
          <p:cNvPr id="18" name="TextBox 17">
            <a:extLst>
              <a:ext uri="{FF2B5EF4-FFF2-40B4-BE49-F238E27FC236}">
                <a16:creationId xmlns:a16="http://schemas.microsoft.com/office/drawing/2014/main" id="{1CC6073A-AA7B-9BF0-15B9-A332F04CE7B0}"/>
              </a:ext>
            </a:extLst>
          </p:cNvPr>
          <p:cNvSpPr txBox="1"/>
          <p:nvPr/>
        </p:nvSpPr>
        <p:spPr>
          <a:xfrm>
            <a:off x="10527185" y="1418692"/>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ea typeface="Calibri"/>
                <a:cs typeface="Calibri"/>
              </a:rPr>
              <a:t>Total steps: 400</a:t>
            </a:r>
          </a:p>
          <a:p>
            <a:r>
              <a:rPr lang="en-US" sz="1050" b="1" dirty="0">
                <a:ea typeface="Calibri"/>
                <a:cs typeface="Calibri"/>
              </a:rPr>
              <a:t>Mean step size: 13.90</a:t>
            </a:r>
            <a:endParaRPr lang="en-US" b="1" dirty="0">
              <a:ea typeface="Calibri"/>
              <a:cs typeface="Calibri"/>
            </a:endParaRPr>
          </a:p>
        </p:txBody>
      </p:sp>
      <p:sp>
        <p:nvSpPr>
          <p:cNvPr id="20" name="TextBox 19">
            <a:extLst>
              <a:ext uri="{FF2B5EF4-FFF2-40B4-BE49-F238E27FC236}">
                <a16:creationId xmlns:a16="http://schemas.microsoft.com/office/drawing/2014/main" id="{A470169E-4DAD-FFEB-8070-4F76F52C4DBD}"/>
              </a:ext>
            </a:extLst>
          </p:cNvPr>
          <p:cNvSpPr txBox="1"/>
          <p:nvPr/>
        </p:nvSpPr>
        <p:spPr>
          <a:xfrm>
            <a:off x="6546124" y="4567774"/>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ea typeface="Calibri"/>
                <a:cs typeface="Calibri"/>
              </a:rPr>
              <a:t>Total steps: 740</a:t>
            </a:r>
            <a:endParaRPr lang="en-US"/>
          </a:p>
          <a:p>
            <a:r>
              <a:rPr lang="en-US" sz="1050" b="1" dirty="0">
                <a:ea typeface="Calibri"/>
                <a:cs typeface="Calibri"/>
              </a:rPr>
              <a:t>Mean step size: 12.63</a:t>
            </a:r>
            <a:endParaRPr lang="en-US" b="1" dirty="0">
              <a:ea typeface="Calibri"/>
              <a:cs typeface="Calibri"/>
            </a:endParaRPr>
          </a:p>
        </p:txBody>
      </p:sp>
      <p:sp>
        <p:nvSpPr>
          <p:cNvPr id="22" name="TextBox 21">
            <a:extLst>
              <a:ext uri="{FF2B5EF4-FFF2-40B4-BE49-F238E27FC236}">
                <a16:creationId xmlns:a16="http://schemas.microsoft.com/office/drawing/2014/main" id="{6F2F4C6B-2E0F-B335-1356-A81825519FF0}"/>
              </a:ext>
            </a:extLst>
          </p:cNvPr>
          <p:cNvSpPr txBox="1"/>
          <p:nvPr/>
        </p:nvSpPr>
        <p:spPr>
          <a:xfrm>
            <a:off x="2533961" y="4458918"/>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ea typeface="Calibri"/>
                <a:cs typeface="Calibri"/>
              </a:rPr>
              <a:t>Total steps: 924</a:t>
            </a:r>
          </a:p>
          <a:p>
            <a:r>
              <a:rPr lang="en-US" sz="1050" b="1" dirty="0">
                <a:ea typeface="Calibri"/>
                <a:cs typeface="Calibri"/>
              </a:rPr>
              <a:t>Mean step size: 11.67</a:t>
            </a:r>
            <a:endParaRPr lang="en-US" b="1" dirty="0">
              <a:ea typeface="Calibri"/>
              <a:cs typeface="Calibri"/>
            </a:endParaRPr>
          </a:p>
        </p:txBody>
      </p:sp>
    </p:spTree>
    <p:extLst>
      <p:ext uri="{BB962C8B-B14F-4D97-AF65-F5344CB8AC3E}">
        <p14:creationId xmlns:p14="http://schemas.microsoft.com/office/powerpoint/2010/main" val="30704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DCC0178-1FDC-5313-AC69-2500E1E8D1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8189" y="824987"/>
            <a:ext cx="4461714" cy="2974021"/>
          </a:xfrm>
          <a:prstGeom prst="rect">
            <a:avLst/>
          </a:prstGeom>
        </p:spPr>
      </p:pic>
      <p:pic>
        <p:nvPicPr>
          <p:cNvPr id="3" name="Graphic 2">
            <a:extLst>
              <a:ext uri="{FF2B5EF4-FFF2-40B4-BE49-F238E27FC236}">
                <a16:creationId xmlns:a16="http://schemas.microsoft.com/office/drawing/2014/main" id="{1DC9445E-E468-87E3-D2FD-58F4ABFC23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 y="779152"/>
            <a:ext cx="4460352" cy="2974021"/>
          </a:xfrm>
          <a:prstGeom prst="rect">
            <a:avLst/>
          </a:prstGeom>
        </p:spPr>
      </p:pic>
      <p:pic>
        <p:nvPicPr>
          <p:cNvPr id="7" name="Graphic 6">
            <a:extLst>
              <a:ext uri="{FF2B5EF4-FFF2-40B4-BE49-F238E27FC236}">
                <a16:creationId xmlns:a16="http://schemas.microsoft.com/office/drawing/2014/main" id="{29EBA4A1-5020-1468-3294-2584808B7E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99911" y="824987"/>
            <a:ext cx="4461714" cy="2974021"/>
          </a:xfrm>
          <a:prstGeom prst="rect">
            <a:avLst/>
          </a:prstGeom>
        </p:spPr>
      </p:pic>
      <p:pic>
        <p:nvPicPr>
          <p:cNvPr id="6" name="Graphic 5">
            <a:extLst>
              <a:ext uri="{FF2B5EF4-FFF2-40B4-BE49-F238E27FC236}">
                <a16:creationId xmlns:a16="http://schemas.microsoft.com/office/drawing/2014/main" id="{B2FC82B1-7624-C716-5DF9-43E298D5B9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959" y="3754425"/>
            <a:ext cx="4455122" cy="2970082"/>
          </a:xfrm>
          <a:prstGeom prst="rect">
            <a:avLst/>
          </a:prstGeom>
        </p:spPr>
      </p:pic>
      <p:pic>
        <p:nvPicPr>
          <p:cNvPr id="5" name="Graphic 4">
            <a:extLst>
              <a:ext uri="{FF2B5EF4-FFF2-40B4-BE49-F238E27FC236}">
                <a16:creationId xmlns:a16="http://schemas.microsoft.com/office/drawing/2014/main" id="{6026BCFB-191F-72BE-F2ED-560F38BA3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3026" y="3834635"/>
            <a:ext cx="4455122" cy="2970082"/>
          </a:xfrm>
          <a:prstGeom prst="rect">
            <a:avLst/>
          </a:prstGeom>
        </p:spPr>
      </p:pic>
      <p:pic>
        <p:nvPicPr>
          <p:cNvPr id="4" name="Graphic 3">
            <a:extLst>
              <a:ext uri="{FF2B5EF4-FFF2-40B4-BE49-F238E27FC236}">
                <a16:creationId xmlns:a16="http://schemas.microsoft.com/office/drawing/2014/main" id="{BD204563-E195-CFC7-795E-CAEC0CEDB6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3762" y="3823176"/>
            <a:ext cx="4455122" cy="2970082"/>
          </a:xfrm>
          <a:prstGeom prst="rect">
            <a:avLst/>
          </a:prstGeom>
        </p:spPr>
      </p:pic>
      <p:sp>
        <p:nvSpPr>
          <p:cNvPr id="10" name="TextBox 9">
            <a:extLst>
              <a:ext uri="{FF2B5EF4-FFF2-40B4-BE49-F238E27FC236}">
                <a16:creationId xmlns:a16="http://schemas.microsoft.com/office/drawing/2014/main" id="{922700F1-7E0F-2375-2B79-7204B4729290}"/>
              </a:ext>
            </a:extLst>
          </p:cNvPr>
          <p:cNvSpPr txBox="1"/>
          <p:nvPr/>
        </p:nvSpPr>
        <p:spPr>
          <a:xfrm>
            <a:off x="2111604" y="359624"/>
            <a:ext cx="79661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0.1 mM ATP Threshold 15 deg(Above) and 30 deg(Below)</a:t>
            </a:r>
          </a:p>
        </p:txBody>
      </p:sp>
      <p:sp>
        <p:nvSpPr>
          <p:cNvPr id="12" name="TextBox 11">
            <a:extLst>
              <a:ext uri="{FF2B5EF4-FFF2-40B4-BE49-F238E27FC236}">
                <a16:creationId xmlns:a16="http://schemas.microsoft.com/office/drawing/2014/main" id="{D174DEE8-20DB-FB0B-83CF-7DC7A003AB55}"/>
              </a:ext>
            </a:extLst>
          </p:cNvPr>
          <p:cNvSpPr txBox="1"/>
          <p:nvPr/>
        </p:nvSpPr>
        <p:spPr>
          <a:xfrm>
            <a:off x="2191839" y="179969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566</a:t>
            </a:r>
          </a:p>
          <a:p>
            <a:r>
              <a:rPr lang="en-US" sz="1050" b="1">
                <a:ea typeface="Calibri"/>
                <a:cs typeface="Calibri"/>
              </a:rPr>
              <a:t>Mean step size: 24.04</a:t>
            </a:r>
            <a:endParaRPr lang="en-US" b="1">
              <a:ea typeface="Calibri"/>
              <a:cs typeface="Calibri"/>
            </a:endParaRPr>
          </a:p>
        </p:txBody>
      </p:sp>
      <p:sp>
        <p:nvSpPr>
          <p:cNvPr id="14" name="TextBox 13">
            <a:extLst>
              <a:ext uri="{FF2B5EF4-FFF2-40B4-BE49-F238E27FC236}">
                <a16:creationId xmlns:a16="http://schemas.microsoft.com/office/drawing/2014/main" id="{8EEF59F7-0A1D-903A-6B0E-F692B4EE05A0}"/>
              </a:ext>
            </a:extLst>
          </p:cNvPr>
          <p:cNvSpPr txBox="1"/>
          <p:nvPr/>
        </p:nvSpPr>
        <p:spPr>
          <a:xfrm>
            <a:off x="6204002" y="1776366"/>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344</a:t>
            </a:r>
          </a:p>
          <a:p>
            <a:r>
              <a:rPr lang="en-US" sz="1050" b="1">
                <a:ea typeface="Calibri"/>
                <a:cs typeface="Calibri"/>
              </a:rPr>
              <a:t>Mean step size: 24.18</a:t>
            </a:r>
            <a:endParaRPr lang="en-US" b="1">
              <a:ea typeface="Calibri"/>
              <a:cs typeface="Calibri"/>
            </a:endParaRPr>
          </a:p>
        </p:txBody>
      </p:sp>
      <p:sp>
        <p:nvSpPr>
          <p:cNvPr id="16" name="TextBox 15">
            <a:extLst>
              <a:ext uri="{FF2B5EF4-FFF2-40B4-BE49-F238E27FC236}">
                <a16:creationId xmlns:a16="http://schemas.microsoft.com/office/drawing/2014/main" id="{14A5CB7E-E80B-43B5-1C6D-CE0B9D32ED2B}"/>
              </a:ext>
            </a:extLst>
          </p:cNvPr>
          <p:cNvSpPr txBox="1"/>
          <p:nvPr/>
        </p:nvSpPr>
        <p:spPr>
          <a:xfrm>
            <a:off x="10169512" y="4925448"/>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480</a:t>
            </a:r>
            <a:endParaRPr lang="en-US"/>
          </a:p>
          <a:p>
            <a:r>
              <a:rPr lang="en-US" sz="1050" b="1">
                <a:ea typeface="Calibri"/>
                <a:cs typeface="Calibri"/>
              </a:rPr>
              <a:t>Mean step size: 23.98</a:t>
            </a:r>
            <a:endParaRPr lang="en-US" b="1">
              <a:ea typeface="Calibri"/>
              <a:cs typeface="Calibri"/>
            </a:endParaRPr>
          </a:p>
        </p:txBody>
      </p:sp>
      <p:sp>
        <p:nvSpPr>
          <p:cNvPr id="18" name="TextBox 17">
            <a:extLst>
              <a:ext uri="{FF2B5EF4-FFF2-40B4-BE49-F238E27FC236}">
                <a16:creationId xmlns:a16="http://schemas.microsoft.com/office/drawing/2014/main" id="{D7504371-9900-3134-E836-B302C69B3B5B}"/>
              </a:ext>
            </a:extLst>
          </p:cNvPr>
          <p:cNvSpPr txBox="1"/>
          <p:nvPr/>
        </p:nvSpPr>
        <p:spPr>
          <a:xfrm>
            <a:off x="8668838" y="1714161"/>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248</a:t>
            </a:r>
          </a:p>
          <a:p>
            <a:r>
              <a:rPr lang="en-US" sz="1050" b="1">
                <a:ea typeface="Calibri"/>
                <a:cs typeface="Calibri"/>
              </a:rPr>
              <a:t>Mean step size: 23.30</a:t>
            </a:r>
            <a:endParaRPr lang="en-US" b="1">
              <a:ea typeface="Calibri"/>
              <a:cs typeface="Calibri"/>
            </a:endParaRPr>
          </a:p>
        </p:txBody>
      </p:sp>
      <p:sp>
        <p:nvSpPr>
          <p:cNvPr id="20" name="TextBox 19">
            <a:extLst>
              <a:ext uri="{FF2B5EF4-FFF2-40B4-BE49-F238E27FC236}">
                <a16:creationId xmlns:a16="http://schemas.microsoft.com/office/drawing/2014/main" id="{5B259A36-2EEF-96BE-7A4B-83CEAEA128A0}"/>
              </a:ext>
            </a:extLst>
          </p:cNvPr>
          <p:cNvSpPr txBox="1"/>
          <p:nvPr/>
        </p:nvSpPr>
        <p:spPr>
          <a:xfrm>
            <a:off x="6204002" y="4925447"/>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585</a:t>
            </a:r>
            <a:endParaRPr lang="en-US"/>
          </a:p>
          <a:p>
            <a:r>
              <a:rPr lang="en-US" sz="1050" b="1">
                <a:ea typeface="Calibri"/>
                <a:cs typeface="Calibri"/>
              </a:rPr>
              <a:t>Mean step size: 24.33</a:t>
            </a:r>
            <a:endParaRPr lang="en-US" b="1">
              <a:ea typeface="Calibri"/>
              <a:cs typeface="Calibri"/>
            </a:endParaRPr>
          </a:p>
        </p:txBody>
      </p:sp>
      <p:sp>
        <p:nvSpPr>
          <p:cNvPr id="22" name="TextBox 21">
            <a:extLst>
              <a:ext uri="{FF2B5EF4-FFF2-40B4-BE49-F238E27FC236}">
                <a16:creationId xmlns:a16="http://schemas.microsoft.com/office/drawing/2014/main" id="{A3F9CF4E-B4DF-6C41-06BD-AE68899028C6}"/>
              </a:ext>
            </a:extLst>
          </p:cNvPr>
          <p:cNvSpPr txBox="1"/>
          <p:nvPr/>
        </p:nvSpPr>
        <p:spPr>
          <a:xfrm>
            <a:off x="2191839" y="4816591"/>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809</a:t>
            </a:r>
          </a:p>
          <a:p>
            <a:r>
              <a:rPr lang="en-US" sz="1050" b="1">
                <a:ea typeface="Calibri"/>
                <a:cs typeface="Calibri"/>
              </a:rPr>
              <a:t>Mean step size: 25.79</a:t>
            </a:r>
            <a:endParaRPr lang="en-US" b="1">
              <a:ea typeface="Calibri"/>
              <a:cs typeface="Calibri"/>
            </a:endParaRPr>
          </a:p>
        </p:txBody>
      </p:sp>
    </p:spTree>
    <p:extLst>
      <p:ext uri="{BB962C8B-B14F-4D97-AF65-F5344CB8AC3E}">
        <p14:creationId xmlns:p14="http://schemas.microsoft.com/office/powerpoint/2010/main" val="88383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960F12A-9651-9CB0-46E1-720D3BFE59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0972" y="864866"/>
            <a:ext cx="4228508" cy="2819330"/>
          </a:xfrm>
          <a:prstGeom prst="rect">
            <a:avLst/>
          </a:prstGeom>
        </p:spPr>
      </p:pic>
      <p:pic>
        <p:nvPicPr>
          <p:cNvPr id="9" name="Graphic 8">
            <a:extLst>
              <a:ext uri="{FF2B5EF4-FFF2-40B4-BE49-F238E27FC236}">
                <a16:creationId xmlns:a16="http://schemas.microsoft.com/office/drawing/2014/main" id="{5B33A874-4795-F9A2-79D2-0A538435AD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93" y="864555"/>
            <a:ext cx="4228508" cy="2819330"/>
          </a:xfrm>
          <a:prstGeom prst="rect">
            <a:avLst/>
          </a:prstGeom>
        </p:spPr>
      </p:pic>
      <p:pic>
        <p:nvPicPr>
          <p:cNvPr id="10" name="Graphic 9">
            <a:extLst>
              <a:ext uri="{FF2B5EF4-FFF2-40B4-BE49-F238E27FC236}">
                <a16:creationId xmlns:a16="http://schemas.microsoft.com/office/drawing/2014/main" id="{5842D7B8-7F7C-EE42-F638-C42DFEAAB2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6994" y="807261"/>
            <a:ext cx="4229530" cy="2819330"/>
          </a:xfrm>
          <a:prstGeom prst="rect">
            <a:avLst/>
          </a:prstGeom>
        </p:spPr>
      </p:pic>
      <p:pic>
        <p:nvPicPr>
          <p:cNvPr id="2" name="Graphic 1">
            <a:extLst>
              <a:ext uri="{FF2B5EF4-FFF2-40B4-BE49-F238E27FC236}">
                <a16:creationId xmlns:a16="http://schemas.microsoft.com/office/drawing/2014/main" id="{D743DAD9-40AE-8B58-0FB2-E80911710B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41" y="3600362"/>
            <a:ext cx="4277165" cy="2860737"/>
          </a:xfrm>
          <a:prstGeom prst="rect">
            <a:avLst/>
          </a:prstGeom>
        </p:spPr>
      </p:pic>
      <p:pic>
        <p:nvPicPr>
          <p:cNvPr id="3" name="Graphic 2">
            <a:extLst>
              <a:ext uri="{FF2B5EF4-FFF2-40B4-BE49-F238E27FC236}">
                <a16:creationId xmlns:a16="http://schemas.microsoft.com/office/drawing/2014/main" id="{00EA74CB-D8A4-0C12-CB2E-C519E1593C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6546" y="3572624"/>
            <a:ext cx="4291955" cy="2861226"/>
          </a:xfrm>
          <a:prstGeom prst="rect">
            <a:avLst/>
          </a:prstGeom>
        </p:spPr>
      </p:pic>
      <p:pic>
        <p:nvPicPr>
          <p:cNvPr id="4" name="Graphic 3">
            <a:extLst>
              <a:ext uri="{FF2B5EF4-FFF2-40B4-BE49-F238E27FC236}">
                <a16:creationId xmlns:a16="http://schemas.microsoft.com/office/drawing/2014/main" id="{96B1E466-CA77-65C3-ECCC-C2238E3C06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53132" y="3574477"/>
            <a:ext cx="4240536" cy="2826850"/>
          </a:xfrm>
          <a:prstGeom prst="rect">
            <a:avLst/>
          </a:prstGeom>
        </p:spPr>
      </p:pic>
      <p:sp>
        <p:nvSpPr>
          <p:cNvPr id="7" name="TextBox 6">
            <a:extLst>
              <a:ext uri="{FF2B5EF4-FFF2-40B4-BE49-F238E27FC236}">
                <a16:creationId xmlns:a16="http://schemas.microsoft.com/office/drawing/2014/main" id="{52C2BC81-808C-1FDE-0D65-3FBF3F846B29}"/>
              </a:ext>
            </a:extLst>
          </p:cNvPr>
          <p:cNvSpPr txBox="1"/>
          <p:nvPr/>
        </p:nvSpPr>
        <p:spPr>
          <a:xfrm>
            <a:off x="2111604" y="359624"/>
            <a:ext cx="79661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0.25 mM ATP Threshold 15 deg(Above) and 30 deg(Below)</a:t>
            </a:r>
          </a:p>
        </p:txBody>
      </p:sp>
      <p:sp>
        <p:nvSpPr>
          <p:cNvPr id="12" name="TextBox 11">
            <a:extLst>
              <a:ext uri="{FF2B5EF4-FFF2-40B4-BE49-F238E27FC236}">
                <a16:creationId xmlns:a16="http://schemas.microsoft.com/office/drawing/2014/main" id="{765761F3-C27E-4B3D-E5A2-41FA6CD7B49A}"/>
              </a:ext>
            </a:extLst>
          </p:cNvPr>
          <p:cNvSpPr txBox="1"/>
          <p:nvPr/>
        </p:nvSpPr>
        <p:spPr>
          <a:xfrm>
            <a:off x="2191839" y="179969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738</a:t>
            </a:r>
          </a:p>
          <a:p>
            <a:r>
              <a:rPr lang="en-US" sz="1050" b="1">
                <a:ea typeface="Calibri"/>
                <a:cs typeface="Calibri"/>
              </a:rPr>
              <a:t>Mean step size: 30.05</a:t>
            </a:r>
            <a:endParaRPr lang="en-US" b="1">
              <a:ea typeface="Calibri"/>
              <a:cs typeface="Calibri"/>
            </a:endParaRPr>
          </a:p>
        </p:txBody>
      </p:sp>
      <p:sp>
        <p:nvSpPr>
          <p:cNvPr id="14" name="TextBox 13">
            <a:extLst>
              <a:ext uri="{FF2B5EF4-FFF2-40B4-BE49-F238E27FC236}">
                <a16:creationId xmlns:a16="http://schemas.microsoft.com/office/drawing/2014/main" id="{1C683835-26C7-DB24-24C0-7BB73B881E11}"/>
              </a:ext>
            </a:extLst>
          </p:cNvPr>
          <p:cNvSpPr txBox="1"/>
          <p:nvPr/>
        </p:nvSpPr>
        <p:spPr>
          <a:xfrm>
            <a:off x="6567516" y="1647042"/>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ea typeface="Calibri"/>
                <a:cs typeface="Calibri"/>
              </a:rPr>
              <a:t>Total steps: 626</a:t>
            </a:r>
          </a:p>
          <a:p>
            <a:r>
              <a:rPr lang="en-US" sz="1050" b="1" dirty="0">
                <a:ea typeface="Calibri"/>
                <a:cs typeface="Calibri"/>
              </a:rPr>
              <a:t>Mean step size: 32.8</a:t>
            </a:r>
            <a:endParaRPr lang="en-US" b="1" dirty="0">
              <a:ea typeface="Calibri"/>
              <a:cs typeface="Calibri"/>
            </a:endParaRPr>
          </a:p>
        </p:txBody>
      </p:sp>
      <p:sp>
        <p:nvSpPr>
          <p:cNvPr id="16" name="TextBox 15">
            <a:extLst>
              <a:ext uri="{FF2B5EF4-FFF2-40B4-BE49-F238E27FC236}">
                <a16:creationId xmlns:a16="http://schemas.microsoft.com/office/drawing/2014/main" id="{592CF0A1-CE67-A344-C187-CAE2D06CC2EB}"/>
              </a:ext>
            </a:extLst>
          </p:cNvPr>
          <p:cNvSpPr txBox="1"/>
          <p:nvPr/>
        </p:nvSpPr>
        <p:spPr>
          <a:xfrm>
            <a:off x="10169512" y="4925448"/>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689</a:t>
            </a:r>
          </a:p>
          <a:p>
            <a:r>
              <a:rPr lang="en-US" sz="1050" b="1">
                <a:ea typeface="Calibri"/>
                <a:cs typeface="Calibri"/>
              </a:rPr>
              <a:t>Mean step size: 31.51</a:t>
            </a:r>
            <a:endParaRPr lang="en-US" b="1">
              <a:ea typeface="Calibri"/>
              <a:cs typeface="Calibri"/>
            </a:endParaRPr>
          </a:p>
        </p:txBody>
      </p:sp>
      <p:sp>
        <p:nvSpPr>
          <p:cNvPr id="18" name="TextBox 17">
            <a:extLst>
              <a:ext uri="{FF2B5EF4-FFF2-40B4-BE49-F238E27FC236}">
                <a16:creationId xmlns:a16="http://schemas.microsoft.com/office/drawing/2014/main" id="{FE90B606-B6A3-5008-223B-CDAF1FEA28B3}"/>
              </a:ext>
            </a:extLst>
          </p:cNvPr>
          <p:cNvSpPr txBox="1"/>
          <p:nvPr/>
        </p:nvSpPr>
        <p:spPr>
          <a:xfrm>
            <a:off x="10169512" y="1799692"/>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521</a:t>
            </a:r>
          </a:p>
          <a:p>
            <a:r>
              <a:rPr lang="en-US" sz="1050" b="1">
                <a:ea typeface="Calibri"/>
                <a:cs typeface="Calibri"/>
              </a:rPr>
              <a:t>Mean step size: 32.7</a:t>
            </a:r>
            <a:endParaRPr lang="en-US" b="1">
              <a:ea typeface="Calibri"/>
              <a:cs typeface="Calibri"/>
            </a:endParaRPr>
          </a:p>
        </p:txBody>
      </p:sp>
      <p:sp>
        <p:nvSpPr>
          <p:cNvPr id="20" name="TextBox 19">
            <a:extLst>
              <a:ext uri="{FF2B5EF4-FFF2-40B4-BE49-F238E27FC236}">
                <a16:creationId xmlns:a16="http://schemas.microsoft.com/office/drawing/2014/main" id="{1EEE195B-7E74-3F74-8683-23BFC4E33529}"/>
              </a:ext>
            </a:extLst>
          </p:cNvPr>
          <p:cNvSpPr txBox="1"/>
          <p:nvPr/>
        </p:nvSpPr>
        <p:spPr>
          <a:xfrm>
            <a:off x="6204002" y="4925447"/>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746</a:t>
            </a:r>
            <a:endParaRPr lang="en-US"/>
          </a:p>
          <a:p>
            <a:r>
              <a:rPr lang="en-US" sz="1050" b="1">
                <a:ea typeface="Calibri"/>
                <a:cs typeface="Calibri"/>
              </a:rPr>
              <a:t>Mean step size: 30.55</a:t>
            </a:r>
            <a:endParaRPr lang="en-US" b="1">
              <a:ea typeface="Calibri"/>
              <a:cs typeface="Calibri"/>
            </a:endParaRPr>
          </a:p>
        </p:txBody>
      </p:sp>
      <p:sp>
        <p:nvSpPr>
          <p:cNvPr id="22" name="TextBox 21">
            <a:extLst>
              <a:ext uri="{FF2B5EF4-FFF2-40B4-BE49-F238E27FC236}">
                <a16:creationId xmlns:a16="http://schemas.microsoft.com/office/drawing/2014/main" id="{DE007FCF-287B-3309-395F-EC7FC8B5A526}"/>
              </a:ext>
            </a:extLst>
          </p:cNvPr>
          <p:cNvSpPr txBox="1"/>
          <p:nvPr/>
        </p:nvSpPr>
        <p:spPr>
          <a:xfrm>
            <a:off x="2191839" y="4816591"/>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860</a:t>
            </a:r>
          </a:p>
          <a:p>
            <a:r>
              <a:rPr lang="en-US" sz="1050" b="1">
                <a:ea typeface="Calibri"/>
                <a:cs typeface="Calibri"/>
              </a:rPr>
              <a:t>Mean step size: 27.49</a:t>
            </a:r>
            <a:endParaRPr lang="en-US" b="1">
              <a:ea typeface="Calibri"/>
              <a:cs typeface="Calibri"/>
            </a:endParaRPr>
          </a:p>
        </p:txBody>
      </p:sp>
    </p:spTree>
    <p:extLst>
      <p:ext uri="{BB962C8B-B14F-4D97-AF65-F5344CB8AC3E}">
        <p14:creationId xmlns:p14="http://schemas.microsoft.com/office/powerpoint/2010/main" val="2219511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C3602EC-FF18-C0E6-FF83-CFBF1F368E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2" y="739046"/>
            <a:ext cx="4349924" cy="2899541"/>
          </a:xfrm>
          <a:prstGeom prst="rect">
            <a:avLst/>
          </a:prstGeom>
        </p:spPr>
      </p:pic>
      <p:pic>
        <p:nvPicPr>
          <p:cNvPr id="2" name="Content Placeholder 1">
            <a:extLst>
              <a:ext uri="{FF2B5EF4-FFF2-40B4-BE49-F238E27FC236}">
                <a16:creationId xmlns:a16="http://schemas.microsoft.com/office/drawing/2014/main" id="{495D3AEB-0D96-33D9-5992-AC51451B5A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06837" y="739046"/>
            <a:ext cx="4349924" cy="2899541"/>
          </a:xfrm>
          <a:prstGeom prst="rect">
            <a:avLst/>
          </a:prstGeom>
        </p:spPr>
      </p:pic>
      <p:pic>
        <p:nvPicPr>
          <p:cNvPr id="3" name="Graphic 2">
            <a:extLst>
              <a:ext uri="{FF2B5EF4-FFF2-40B4-BE49-F238E27FC236}">
                <a16:creationId xmlns:a16="http://schemas.microsoft.com/office/drawing/2014/main" id="{E0B84EBA-C157-7951-1B63-9F3543AE17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2697" y="739046"/>
            <a:ext cx="4348701" cy="2899541"/>
          </a:xfrm>
          <a:prstGeom prst="rect">
            <a:avLst/>
          </a:prstGeom>
        </p:spPr>
      </p:pic>
      <p:pic>
        <p:nvPicPr>
          <p:cNvPr id="5" name="Graphic 4">
            <a:extLst>
              <a:ext uri="{FF2B5EF4-FFF2-40B4-BE49-F238E27FC236}">
                <a16:creationId xmlns:a16="http://schemas.microsoft.com/office/drawing/2014/main" id="{7F94F825-ED6A-81B3-DADF-1B90529569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1" y="3639839"/>
            <a:ext cx="4455123" cy="2970082"/>
          </a:xfrm>
          <a:prstGeom prst="rect">
            <a:avLst/>
          </a:prstGeom>
        </p:spPr>
      </p:pic>
      <p:pic>
        <p:nvPicPr>
          <p:cNvPr id="6" name="Graphic 5">
            <a:extLst>
              <a:ext uri="{FF2B5EF4-FFF2-40B4-BE49-F238E27FC236}">
                <a16:creationId xmlns:a16="http://schemas.microsoft.com/office/drawing/2014/main" id="{26BDC772-41E6-2E95-46D1-E31AA5FBD1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02814" y="3639838"/>
            <a:ext cx="4455123" cy="2970082"/>
          </a:xfrm>
          <a:prstGeom prst="rect">
            <a:avLst/>
          </a:prstGeom>
        </p:spPr>
      </p:pic>
      <p:pic>
        <p:nvPicPr>
          <p:cNvPr id="7" name="Graphic 6">
            <a:extLst>
              <a:ext uri="{FF2B5EF4-FFF2-40B4-BE49-F238E27FC236}">
                <a16:creationId xmlns:a16="http://schemas.microsoft.com/office/drawing/2014/main" id="{CC5E48A6-DB8B-696C-8E76-EE1F037AB9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4799" y="3639838"/>
            <a:ext cx="4455123" cy="2970082"/>
          </a:xfrm>
          <a:prstGeom prst="rect">
            <a:avLst/>
          </a:prstGeom>
        </p:spPr>
      </p:pic>
      <p:sp>
        <p:nvSpPr>
          <p:cNvPr id="10" name="TextBox 9">
            <a:extLst>
              <a:ext uri="{FF2B5EF4-FFF2-40B4-BE49-F238E27FC236}">
                <a16:creationId xmlns:a16="http://schemas.microsoft.com/office/drawing/2014/main" id="{FB2C6270-9444-A807-4348-352FE31FACC6}"/>
              </a:ext>
            </a:extLst>
          </p:cNvPr>
          <p:cNvSpPr txBox="1"/>
          <p:nvPr/>
        </p:nvSpPr>
        <p:spPr>
          <a:xfrm>
            <a:off x="2111604" y="359624"/>
            <a:ext cx="79661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0.5 mM ATP Threshold 15 deg(Above) and 30 deg(Below)</a:t>
            </a:r>
          </a:p>
        </p:txBody>
      </p:sp>
      <p:sp>
        <p:nvSpPr>
          <p:cNvPr id="12" name="TextBox 11">
            <a:extLst>
              <a:ext uri="{FF2B5EF4-FFF2-40B4-BE49-F238E27FC236}">
                <a16:creationId xmlns:a16="http://schemas.microsoft.com/office/drawing/2014/main" id="{04897093-5527-9747-F298-8CAB95167B60}"/>
              </a:ext>
            </a:extLst>
          </p:cNvPr>
          <p:cNvSpPr txBox="1"/>
          <p:nvPr/>
        </p:nvSpPr>
        <p:spPr>
          <a:xfrm>
            <a:off x="2191839" y="179969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755</a:t>
            </a:r>
          </a:p>
          <a:p>
            <a:r>
              <a:rPr lang="en-US" sz="1050" b="1">
                <a:ea typeface="Calibri"/>
                <a:cs typeface="Calibri"/>
              </a:rPr>
              <a:t>Mean step size: 39.48</a:t>
            </a:r>
            <a:endParaRPr lang="en-US" b="1">
              <a:ea typeface="Calibri"/>
              <a:cs typeface="Calibri"/>
            </a:endParaRPr>
          </a:p>
        </p:txBody>
      </p:sp>
      <p:sp>
        <p:nvSpPr>
          <p:cNvPr id="14" name="TextBox 13">
            <a:extLst>
              <a:ext uri="{FF2B5EF4-FFF2-40B4-BE49-F238E27FC236}">
                <a16:creationId xmlns:a16="http://schemas.microsoft.com/office/drawing/2014/main" id="{979BEF3B-84F5-CB7F-0A16-C4A709A730E1}"/>
              </a:ext>
            </a:extLst>
          </p:cNvPr>
          <p:cNvSpPr txBox="1"/>
          <p:nvPr/>
        </p:nvSpPr>
        <p:spPr>
          <a:xfrm>
            <a:off x="6204002" y="1776366"/>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647</a:t>
            </a:r>
            <a:endParaRPr lang="en-US"/>
          </a:p>
          <a:p>
            <a:r>
              <a:rPr lang="en-US" sz="1050" b="1">
                <a:ea typeface="Calibri"/>
                <a:cs typeface="Calibri"/>
              </a:rPr>
              <a:t>Mean step size: 42.48</a:t>
            </a:r>
            <a:endParaRPr lang="en-US" b="1">
              <a:ea typeface="Calibri"/>
              <a:cs typeface="Calibri"/>
            </a:endParaRPr>
          </a:p>
        </p:txBody>
      </p:sp>
      <p:sp>
        <p:nvSpPr>
          <p:cNvPr id="16" name="TextBox 15">
            <a:extLst>
              <a:ext uri="{FF2B5EF4-FFF2-40B4-BE49-F238E27FC236}">
                <a16:creationId xmlns:a16="http://schemas.microsoft.com/office/drawing/2014/main" id="{06F9EC16-A3B8-F35A-F5E1-53A8235358DA}"/>
              </a:ext>
            </a:extLst>
          </p:cNvPr>
          <p:cNvSpPr txBox="1"/>
          <p:nvPr/>
        </p:nvSpPr>
        <p:spPr>
          <a:xfrm>
            <a:off x="10169512" y="4925448"/>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717</a:t>
            </a:r>
          </a:p>
          <a:p>
            <a:r>
              <a:rPr lang="en-US" sz="1050" b="1">
                <a:ea typeface="Calibri"/>
                <a:cs typeface="Calibri"/>
              </a:rPr>
              <a:t>Mean step size: 41.50</a:t>
            </a:r>
            <a:endParaRPr lang="en-US" b="1">
              <a:ea typeface="Calibri"/>
              <a:cs typeface="Calibri"/>
            </a:endParaRPr>
          </a:p>
        </p:txBody>
      </p:sp>
      <p:sp>
        <p:nvSpPr>
          <p:cNvPr id="18" name="TextBox 17">
            <a:extLst>
              <a:ext uri="{FF2B5EF4-FFF2-40B4-BE49-F238E27FC236}">
                <a16:creationId xmlns:a16="http://schemas.microsoft.com/office/drawing/2014/main" id="{589D506B-2867-D2D4-5633-51B04959B9D3}"/>
              </a:ext>
            </a:extLst>
          </p:cNvPr>
          <p:cNvSpPr txBox="1"/>
          <p:nvPr/>
        </p:nvSpPr>
        <p:spPr>
          <a:xfrm>
            <a:off x="10169512" y="1799692"/>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605</a:t>
            </a:r>
          </a:p>
          <a:p>
            <a:r>
              <a:rPr lang="en-US" sz="1050" b="1">
                <a:ea typeface="Calibri"/>
                <a:cs typeface="Calibri"/>
              </a:rPr>
              <a:t>Mean step size: 43.18</a:t>
            </a:r>
            <a:endParaRPr lang="en-US" b="1">
              <a:ea typeface="Calibri"/>
              <a:cs typeface="Calibri"/>
            </a:endParaRPr>
          </a:p>
        </p:txBody>
      </p:sp>
      <p:sp>
        <p:nvSpPr>
          <p:cNvPr id="20" name="TextBox 19">
            <a:extLst>
              <a:ext uri="{FF2B5EF4-FFF2-40B4-BE49-F238E27FC236}">
                <a16:creationId xmlns:a16="http://schemas.microsoft.com/office/drawing/2014/main" id="{813E8B96-6C74-80D6-4B48-09F808396563}"/>
              </a:ext>
            </a:extLst>
          </p:cNvPr>
          <p:cNvSpPr txBox="1"/>
          <p:nvPr/>
        </p:nvSpPr>
        <p:spPr>
          <a:xfrm>
            <a:off x="6204002" y="4925447"/>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756</a:t>
            </a:r>
          </a:p>
          <a:p>
            <a:r>
              <a:rPr lang="en-US" sz="1050" b="1">
                <a:ea typeface="Calibri"/>
                <a:cs typeface="Calibri"/>
              </a:rPr>
              <a:t>Mean step size: 40.37</a:t>
            </a:r>
            <a:endParaRPr lang="en-US" b="1">
              <a:ea typeface="Calibri"/>
              <a:cs typeface="Calibri"/>
            </a:endParaRPr>
          </a:p>
        </p:txBody>
      </p:sp>
      <p:sp>
        <p:nvSpPr>
          <p:cNvPr id="22" name="TextBox 21">
            <a:extLst>
              <a:ext uri="{FF2B5EF4-FFF2-40B4-BE49-F238E27FC236}">
                <a16:creationId xmlns:a16="http://schemas.microsoft.com/office/drawing/2014/main" id="{22A49737-E2DE-5D5C-4410-DA08421D0B43}"/>
              </a:ext>
            </a:extLst>
          </p:cNvPr>
          <p:cNvSpPr txBox="1"/>
          <p:nvPr/>
        </p:nvSpPr>
        <p:spPr>
          <a:xfrm>
            <a:off x="2191839" y="4816591"/>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820</a:t>
            </a:r>
          </a:p>
          <a:p>
            <a:r>
              <a:rPr lang="en-US" sz="1050" b="1">
                <a:ea typeface="Calibri"/>
                <a:cs typeface="Calibri"/>
              </a:rPr>
              <a:t>Mean step size: 37.75</a:t>
            </a:r>
            <a:endParaRPr lang="en-US" b="1">
              <a:ea typeface="Calibri"/>
              <a:cs typeface="Calibri"/>
            </a:endParaRPr>
          </a:p>
        </p:txBody>
      </p:sp>
    </p:spTree>
    <p:extLst>
      <p:ext uri="{BB962C8B-B14F-4D97-AF65-F5344CB8AC3E}">
        <p14:creationId xmlns:p14="http://schemas.microsoft.com/office/powerpoint/2010/main" val="188015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E02B1DD-FDDD-43E6-0654-24CA8E231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13" y="847904"/>
            <a:ext cx="4367125" cy="2911000"/>
          </a:xfrm>
          <a:prstGeom prst="rect">
            <a:avLst/>
          </a:prstGeom>
        </p:spPr>
      </p:pic>
      <p:sp>
        <p:nvSpPr>
          <p:cNvPr id="6" name="Content Placeholder 62">
            <a:extLst>
              <a:ext uri="{FF2B5EF4-FFF2-40B4-BE49-F238E27FC236}">
                <a16:creationId xmlns:a16="http://schemas.microsoft.com/office/drawing/2014/main" id="{FA7074C9-1531-6A16-78F2-B6EB85AD9281}"/>
              </a:ext>
            </a:extLst>
          </p:cNvPr>
          <p:cNvSpPr txBox="1">
            <a:spLocks/>
          </p:cNvSpPr>
          <p:nvPr/>
        </p:nvSpPr>
        <p:spPr>
          <a:xfrm>
            <a:off x="2797033" y="3114597"/>
            <a:ext cx="6858000"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p>
        </p:txBody>
      </p:sp>
      <p:pic>
        <p:nvPicPr>
          <p:cNvPr id="8" name="Graphic 7">
            <a:extLst>
              <a:ext uri="{FF2B5EF4-FFF2-40B4-BE49-F238E27FC236}">
                <a16:creationId xmlns:a16="http://schemas.microsoft.com/office/drawing/2014/main" id="{1FC4405C-6B8C-31DB-58C8-AA345EEFE3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5087" y="847904"/>
            <a:ext cx="4365875" cy="2911000"/>
          </a:xfrm>
          <a:prstGeom prst="rect">
            <a:avLst/>
          </a:prstGeom>
        </p:spPr>
      </p:pic>
      <p:pic>
        <p:nvPicPr>
          <p:cNvPr id="7" name="Content Placeholder 6">
            <a:extLst>
              <a:ext uri="{FF2B5EF4-FFF2-40B4-BE49-F238E27FC236}">
                <a16:creationId xmlns:a16="http://schemas.microsoft.com/office/drawing/2014/main" id="{2A5B460B-F83C-F19E-2B98-1D91BA850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4550" y="847903"/>
            <a:ext cx="4367125" cy="2911000"/>
          </a:xfrm>
          <a:prstGeom prst="rect">
            <a:avLst/>
          </a:prstGeom>
        </p:spPr>
      </p:pic>
      <p:pic>
        <p:nvPicPr>
          <p:cNvPr id="2" name="Graphic 1">
            <a:extLst>
              <a:ext uri="{FF2B5EF4-FFF2-40B4-BE49-F238E27FC236}">
                <a16:creationId xmlns:a16="http://schemas.microsoft.com/office/drawing/2014/main" id="{6D7900F1-C348-8E5A-BDE8-87D6FF4709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10" y="3777342"/>
            <a:ext cx="4300431" cy="2866954"/>
          </a:xfrm>
          <a:prstGeom prst="rect">
            <a:avLst/>
          </a:prstGeom>
        </p:spPr>
      </p:pic>
      <p:pic>
        <p:nvPicPr>
          <p:cNvPr id="3" name="Graphic 2">
            <a:extLst>
              <a:ext uri="{FF2B5EF4-FFF2-40B4-BE49-F238E27FC236}">
                <a16:creationId xmlns:a16="http://schemas.microsoft.com/office/drawing/2014/main" id="{3DE962D7-1E54-CEF3-13F7-69A247BA52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4695" y="3777343"/>
            <a:ext cx="4300431" cy="2866954"/>
          </a:xfrm>
          <a:prstGeom prst="rect">
            <a:avLst/>
          </a:prstGeom>
        </p:spPr>
      </p:pic>
      <p:pic>
        <p:nvPicPr>
          <p:cNvPr id="4" name="Graphic 3">
            <a:extLst>
              <a:ext uri="{FF2B5EF4-FFF2-40B4-BE49-F238E27FC236}">
                <a16:creationId xmlns:a16="http://schemas.microsoft.com/office/drawing/2014/main" id="{D7446556-C87C-283C-25A4-9C424542D6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33657" y="3777342"/>
            <a:ext cx="4300431" cy="2866954"/>
          </a:xfrm>
          <a:prstGeom prst="rect">
            <a:avLst/>
          </a:prstGeom>
        </p:spPr>
      </p:pic>
      <p:sp>
        <p:nvSpPr>
          <p:cNvPr id="11" name="TextBox 10">
            <a:extLst>
              <a:ext uri="{FF2B5EF4-FFF2-40B4-BE49-F238E27FC236}">
                <a16:creationId xmlns:a16="http://schemas.microsoft.com/office/drawing/2014/main" id="{F491D86D-59EA-514B-EEB4-56028E788BB6}"/>
              </a:ext>
            </a:extLst>
          </p:cNvPr>
          <p:cNvSpPr txBox="1"/>
          <p:nvPr/>
        </p:nvSpPr>
        <p:spPr>
          <a:xfrm>
            <a:off x="2111604" y="359624"/>
            <a:ext cx="79661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2.0 mM ATP Threshold 15 deg(Above) and 30 deg(Below)</a:t>
            </a:r>
            <a:endParaRPr lang="en-US"/>
          </a:p>
        </p:txBody>
      </p:sp>
      <p:sp>
        <p:nvSpPr>
          <p:cNvPr id="14" name="TextBox 13">
            <a:extLst>
              <a:ext uri="{FF2B5EF4-FFF2-40B4-BE49-F238E27FC236}">
                <a16:creationId xmlns:a16="http://schemas.microsoft.com/office/drawing/2014/main" id="{A07319A4-67EF-235E-BE29-1F528CD25C7B}"/>
              </a:ext>
            </a:extLst>
          </p:cNvPr>
          <p:cNvSpPr txBox="1"/>
          <p:nvPr/>
        </p:nvSpPr>
        <p:spPr>
          <a:xfrm>
            <a:off x="761145" y="1753040"/>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568</a:t>
            </a:r>
          </a:p>
          <a:p>
            <a:r>
              <a:rPr lang="en-US" sz="1050" b="1">
                <a:ea typeface="Calibri"/>
                <a:cs typeface="Calibri"/>
              </a:rPr>
              <a:t>Mean step size: 45.8</a:t>
            </a:r>
            <a:endParaRPr lang="en-US" b="1">
              <a:ea typeface="Calibri"/>
              <a:cs typeface="Calibri"/>
            </a:endParaRPr>
          </a:p>
        </p:txBody>
      </p:sp>
      <p:sp>
        <p:nvSpPr>
          <p:cNvPr id="16" name="TextBox 15">
            <a:extLst>
              <a:ext uri="{FF2B5EF4-FFF2-40B4-BE49-F238E27FC236}">
                <a16:creationId xmlns:a16="http://schemas.microsoft.com/office/drawing/2014/main" id="{4B4A1234-D1B2-06C7-19C0-A73CE061417B}"/>
              </a:ext>
            </a:extLst>
          </p:cNvPr>
          <p:cNvSpPr txBox="1"/>
          <p:nvPr/>
        </p:nvSpPr>
        <p:spPr>
          <a:xfrm>
            <a:off x="4773308" y="172971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516</a:t>
            </a:r>
          </a:p>
          <a:p>
            <a:r>
              <a:rPr lang="en-US" sz="1050" b="1">
                <a:ea typeface="Calibri"/>
                <a:cs typeface="Calibri"/>
              </a:rPr>
              <a:t>Mean step size: 48.25</a:t>
            </a:r>
            <a:endParaRPr lang="en-US" b="1">
              <a:ea typeface="Calibri"/>
              <a:cs typeface="Calibri"/>
            </a:endParaRPr>
          </a:p>
        </p:txBody>
      </p:sp>
      <p:sp>
        <p:nvSpPr>
          <p:cNvPr id="18" name="TextBox 17">
            <a:extLst>
              <a:ext uri="{FF2B5EF4-FFF2-40B4-BE49-F238E27FC236}">
                <a16:creationId xmlns:a16="http://schemas.microsoft.com/office/drawing/2014/main" id="{39071455-AFC7-8AB1-03CF-8232E3A4B84A}"/>
              </a:ext>
            </a:extLst>
          </p:cNvPr>
          <p:cNvSpPr txBox="1"/>
          <p:nvPr/>
        </p:nvSpPr>
        <p:spPr>
          <a:xfrm>
            <a:off x="10169512" y="4925448"/>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526</a:t>
            </a:r>
          </a:p>
          <a:p>
            <a:r>
              <a:rPr lang="en-US" sz="1050" b="1">
                <a:ea typeface="Calibri"/>
                <a:cs typeface="Calibri"/>
              </a:rPr>
              <a:t>Mean step size: 48.15</a:t>
            </a:r>
            <a:endParaRPr lang="en-US" b="1">
              <a:ea typeface="Calibri"/>
              <a:cs typeface="Calibri"/>
            </a:endParaRPr>
          </a:p>
        </p:txBody>
      </p:sp>
      <p:sp>
        <p:nvSpPr>
          <p:cNvPr id="20" name="TextBox 19">
            <a:extLst>
              <a:ext uri="{FF2B5EF4-FFF2-40B4-BE49-F238E27FC236}">
                <a16:creationId xmlns:a16="http://schemas.microsoft.com/office/drawing/2014/main" id="{A9AB7851-513F-40ED-092E-F152A8A79B0E}"/>
              </a:ext>
            </a:extLst>
          </p:cNvPr>
          <p:cNvSpPr txBox="1"/>
          <p:nvPr/>
        </p:nvSpPr>
        <p:spPr>
          <a:xfrm>
            <a:off x="8738818" y="1753039"/>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483</a:t>
            </a:r>
          </a:p>
          <a:p>
            <a:r>
              <a:rPr lang="en-US" sz="1050" b="1">
                <a:ea typeface="Calibri"/>
                <a:cs typeface="Calibri"/>
              </a:rPr>
              <a:t>Mean step size: 50.02</a:t>
            </a:r>
            <a:endParaRPr lang="en-US" b="1">
              <a:ea typeface="Calibri"/>
              <a:cs typeface="Calibri"/>
            </a:endParaRPr>
          </a:p>
        </p:txBody>
      </p:sp>
      <p:sp>
        <p:nvSpPr>
          <p:cNvPr id="22" name="TextBox 21">
            <a:extLst>
              <a:ext uri="{FF2B5EF4-FFF2-40B4-BE49-F238E27FC236}">
                <a16:creationId xmlns:a16="http://schemas.microsoft.com/office/drawing/2014/main" id="{06B7F07A-2C8C-CB66-E377-5830DE689247}"/>
              </a:ext>
            </a:extLst>
          </p:cNvPr>
          <p:cNvSpPr txBox="1"/>
          <p:nvPr/>
        </p:nvSpPr>
        <p:spPr>
          <a:xfrm>
            <a:off x="6204002" y="4925447"/>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565</a:t>
            </a:r>
          </a:p>
          <a:p>
            <a:r>
              <a:rPr lang="en-US" sz="1050" b="1">
                <a:ea typeface="Calibri"/>
                <a:cs typeface="Calibri"/>
              </a:rPr>
              <a:t>Mean step size: 46.42</a:t>
            </a:r>
            <a:endParaRPr lang="en-US" b="1">
              <a:ea typeface="Calibri"/>
              <a:cs typeface="Calibri"/>
            </a:endParaRPr>
          </a:p>
        </p:txBody>
      </p:sp>
      <p:sp>
        <p:nvSpPr>
          <p:cNvPr id="24" name="TextBox 23">
            <a:extLst>
              <a:ext uri="{FF2B5EF4-FFF2-40B4-BE49-F238E27FC236}">
                <a16:creationId xmlns:a16="http://schemas.microsoft.com/office/drawing/2014/main" id="{9BC7D3BD-2C05-8879-05EF-80E57255F7DD}"/>
              </a:ext>
            </a:extLst>
          </p:cNvPr>
          <p:cNvSpPr txBox="1"/>
          <p:nvPr/>
        </p:nvSpPr>
        <p:spPr>
          <a:xfrm>
            <a:off x="2191839" y="4816591"/>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633</a:t>
            </a:r>
          </a:p>
          <a:p>
            <a:r>
              <a:rPr lang="en-US" sz="1050" b="1">
                <a:ea typeface="Calibri"/>
                <a:cs typeface="Calibri"/>
              </a:rPr>
              <a:t>Mean step size: 42.77</a:t>
            </a:r>
            <a:endParaRPr lang="en-US" b="1">
              <a:ea typeface="Calibri"/>
              <a:cs typeface="Calibri"/>
            </a:endParaRPr>
          </a:p>
        </p:txBody>
      </p:sp>
    </p:spTree>
    <p:extLst>
      <p:ext uri="{BB962C8B-B14F-4D97-AF65-F5344CB8AC3E}">
        <p14:creationId xmlns:p14="http://schemas.microsoft.com/office/powerpoint/2010/main" val="1983251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60B1459-9DDC-8BE0-FE33-1839CFA224D8}"/>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Interesting Analysis From Earlier Histograms</a:t>
            </a:r>
          </a:p>
        </p:txBody>
      </p:sp>
      <p:sp>
        <p:nvSpPr>
          <p:cNvPr id="21" name="Rectangle 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9AFEA8-CBEE-8B7F-1707-9601332B15E6}"/>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1900" dirty="0"/>
              <a:t>The table shows the mean step sizes at different ATP conc and different thresholds</a:t>
            </a:r>
            <a:endParaRPr lang="en-US" sz="1900" dirty="0">
              <a:ea typeface="Calibri"/>
              <a:cs typeface="Calibri"/>
            </a:endParaRPr>
          </a:p>
          <a:p>
            <a:r>
              <a:rPr lang="en-US" sz="1900" dirty="0"/>
              <a:t>From earlier histograms, the minimum step size is around 6 nm(varying b/w 5 to 7).</a:t>
            </a:r>
            <a:endParaRPr lang="en-US" sz="1900" dirty="0">
              <a:ea typeface="Calibri"/>
              <a:cs typeface="Calibri"/>
            </a:endParaRPr>
          </a:p>
          <a:p>
            <a:r>
              <a:rPr lang="en-US" sz="1900" dirty="0"/>
              <a:t>Both 0.001 and 0.025 are very low conc, may be the reason for having same step size</a:t>
            </a:r>
            <a:endParaRPr lang="en-US" sz="1900" dirty="0">
              <a:ea typeface="Calibri"/>
              <a:cs typeface="Calibri"/>
            </a:endParaRPr>
          </a:p>
          <a:p>
            <a:r>
              <a:rPr lang="en-US" sz="1900" dirty="0"/>
              <a:t>It's interesting to note that the step sizes at higher concentrations are multiple of that observed at the lowest ATP</a:t>
            </a:r>
            <a:endParaRPr lang="en-US" sz="1900" dirty="0">
              <a:ea typeface="Calibri"/>
              <a:cs typeface="Calibri"/>
            </a:endParaRPr>
          </a:p>
        </p:txBody>
      </p:sp>
      <p:sp>
        <p:nvSpPr>
          <p:cNvPr id="25" name="Rectangle 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3">
            <a:extLst>
              <a:ext uri="{FF2B5EF4-FFF2-40B4-BE49-F238E27FC236}">
                <a16:creationId xmlns:a16="http://schemas.microsoft.com/office/drawing/2014/main" id="{9763B72A-DE43-EC7E-3149-F602B6A1CEAA}"/>
              </a:ext>
            </a:extLst>
          </p:cNvPr>
          <p:cNvGraphicFramePr>
            <a:graphicFrameLocks/>
          </p:cNvGraphicFramePr>
          <p:nvPr>
            <p:extLst>
              <p:ext uri="{D42A27DB-BD31-4B8C-83A1-F6EECF244321}">
                <p14:modId xmlns:p14="http://schemas.microsoft.com/office/powerpoint/2010/main" val="2232171299"/>
              </p:ext>
            </p:extLst>
          </p:nvPr>
        </p:nvGraphicFramePr>
        <p:xfrm>
          <a:off x="5917583" y="2484255"/>
          <a:ext cx="5138175" cy="3714251"/>
        </p:xfrm>
        <a:graphic>
          <a:graphicData uri="http://schemas.openxmlformats.org/drawingml/2006/table">
            <a:tbl>
              <a:tblPr firstRow="1" bandRow="1">
                <a:tableStyleId>{3B4B98B0-60AC-42C2-AFA5-B58CD77FA1E5}</a:tableStyleId>
              </a:tblPr>
              <a:tblGrid>
                <a:gridCol w="1205734">
                  <a:extLst>
                    <a:ext uri="{9D8B030D-6E8A-4147-A177-3AD203B41FA5}">
                      <a16:colId xmlns:a16="http://schemas.microsoft.com/office/drawing/2014/main" val="557110689"/>
                    </a:ext>
                  </a:extLst>
                </a:gridCol>
                <a:gridCol w="2195627">
                  <a:extLst>
                    <a:ext uri="{9D8B030D-6E8A-4147-A177-3AD203B41FA5}">
                      <a16:colId xmlns:a16="http://schemas.microsoft.com/office/drawing/2014/main" val="2752921987"/>
                    </a:ext>
                  </a:extLst>
                </a:gridCol>
                <a:gridCol w="1736814">
                  <a:extLst>
                    <a:ext uri="{9D8B030D-6E8A-4147-A177-3AD203B41FA5}">
                      <a16:colId xmlns:a16="http://schemas.microsoft.com/office/drawing/2014/main" val="2459384943"/>
                    </a:ext>
                  </a:extLst>
                </a:gridCol>
              </a:tblGrid>
              <a:tr h="1028974">
                <a:tc>
                  <a:txBody>
                    <a:bodyPr/>
                    <a:lstStyle/>
                    <a:p>
                      <a:r>
                        <a:rPr lang="en-US" sz="1500" b="1" dirty="0"/>
                        <a:t>Conc.(mM ATP)</a:t>
                      </a:r>
                    </a:p>
                  </a:txBody>
                  <a:tcPr marL="86744" marR="86744" marT="43371" marB="43371">
                    <a:solidFill>
                      <a:schemeClr val="accent4">
                        <a:lumMod val="60000"/>
                        <a:lumOff val="40000"/>
                      </a:schemeClr>
                    </a:solidFill>
                  </a:tcPr>
                </a:tc>
                <a:tc>
                  <a:txBody>
                    <a:bodyPr/>
                    <a:lstStyle/>
                    <a:p>
                      <a:pPr algn="l"/>
                      <a:r>
                        <a:rPr lang="en-US" sz="1500" b="1" dirty="0"/>
                        <a:t>Mean Step Size(steps&gt;=4 &amp; Threshold-15 deg)(nm)</a:t>
                      </a:r>
                    </a:p>
                  </a:txBody>
                  <a:tcPr marL="86744" marR="86744" marT="43371" marB="43371">
                    <a:solidFill>
                      <a:schemeClr val="accent4">
                        <a:lumMod val="60000"/>
                        <a:lumOff val="40000"/>
                      </a:schemeClr>
                    </a:solidFill>
                  </a:tcPr>
                </a:tc>
                <a:tc>
                  <a:txBody>
                    <a:bodyPr/>
                    <a:lstStyle/>
                    <a:p>
                      <a:r>
                        <a:rPr lang="en-US" sz="1500" b="1" dirty="0"/>
                        <a:t>Mean Step Size(steps&gt;=4 &amp; Threshold-30 deg)(nm)</a:t>
                      </a:r>
                    </a:p>
                  </a:txBody>
                  <a:tcPr marL="86744" marR="86744" marT="43371" marB="43371">
                    <a:solidFill>
                      <a:schemeClr val="accent4">
                        <a:lumMod val="60000"/>
                        <a:lumOff val="40000"/>
                      </a:schemeClr>
                    </a:solidFill>
                  </a:tcPr>
                </a:tc>
                <a:extLst>
                  <a:ext uri="{0D108BD9-81ED-4DB2-BD59-A6C34878D82A}">
                    <a16:rowId xmlns:a16="http://schemas.microsoft.com/office/drawing/2014/main" val="4015111504"/>
                  </a:ext>
                </a:extLst>
              </a:tr>
              <a:tr h="383611">
                <a:tc>
                  <a:txBody>
                    <a:bodyPr/>
                    <a:lstStyle/>
                    <a:p>
                      <a:pPr algn="ctr"/>
                      <a:r>
                        <a:rPr lang="en-US" sz="1700" dirty="0"/>
                        <a:t>0.001</a:t>
                      </a:r>
                    </a:p>
                  </a:txBody>
                  <a:tcPr marL="86744" marR="86744" marT="43371" marB="43371"/>
                </a:tc>
                <a:tc>
                  <a:txBody>
                    <a:bodyPr/>
                    <a:lstStyle/>
                    <a:p>
                      <a:pPr algn="ctr"/>
                      <a:r>
                        <a:rPr lang="en-US" sz="1700" dirty="0"/>
                        <a:t>7.35</a:t>
                      </a:r>
                    </a:p>
                  </a:txBody>
                  <a:tcPr marL="86744" marR="86744" marT="43371" marB="43371"/>
                </a:tc>
                <a:tc>
                  <a:txBody>
                    <a:bodyPr/>
                    <a:lstStyle/>
                    <a:p>
                      <a:pPr algn="ctr"/>
                      <a:r>
                        <a:rPr lang="en-US" sz="1700" dirty="0"/>
                        <a:t>7.32</a:t>
                      </a:r>
                    </a:p>
                  </a:txBody>
                  <a:tcPr marL="86744" marR="86744" marT="43371" marB="43371"/>
                </a:tc>
                <a:extLst>
                  <a:ext uri="{0D108BD9-81ED-4DB2-BD59-A6C34878D82A}">
                    <a16:rowId xmlns:a16="http://schemas.microsoft.com/office/drawing/2014/main" val="1007344199"/>
                  </a:ext>
                </a:extLst>
              </a:tr>
              <a:tr h="383611">
                <a:tc>
                  <a:txBody>
                    <a:bodyPr/>
                    <a:lstStyle/>
                    <a:p>
                      <a:pPr algn="ctr"/>
                      <a:r>
                        <a:rPr lang="en-US" sz="1700" dirty="0"/>
                        <a:t>0.025</a:t>
                      </a:r>
                    </a:p>
                  </a:txBody>
                  <a:tcPr marL="86744" marR="86744" marT="43371" marB="43371"/>
                </a:tc>
                <a:tc>
                  <a:txBody>
                    <a:bodyPr/>
                    <a:lstStyle/>
                    <a:p>
                      <a:pPr algn="ctr"/>
                      <a:r>
                        <a:rPr lang="en-US" sz="1700" dirty="0"/>
                        <a:t>7.73</a:t>
                      </a:r>
                    </a:p>
                  </a:txBody>
                  <a:tcPr marL="86744" marR="86744" marT="43371" marB="43371"/>
                </a:tc>
                <a:tc>
                  <a:txBody>
                    <a:bodyPr/>
                    <a:lstStyle/>
                    <a:p>
                      <a:pPr algn="ctr"/>
                      <a:r>
                        <a:rPr lang="en-US" sz="1700" dirty="0"/>
                        <a:t>7.34</a:t>
                      </a:r>
                    </a:p>
                  </a:txBody>
                  <a:tcPr marL="86744" marR="86744" marT="43371" marB="43371"/>
                </a:tc>
                <a:extLst>
                  <a:ext uri="{0D108BD9-81ED-4DB2-BD59-A6C34878D82A}">
                    <a16:rowId xmlns:a16="http://schemas.microsoft.com/office/drawing/2014/main" val="3635501513"/>
                  </a:ext>
                </a:extLst>
              </a:tr>
              <a:tr h="383611">
                <a:tc>
                  <a:txBody>
                    <a:bodyPr/>
                    <a:lstStyle/>
                    <a:p>
                      <a:pPr algn="ctr"/>
                      <a:r>
                        <a:rPr lang="en-US" sz="1700" dirty="0"/>
                        <a:t>0.05</a:t>
                      </a:r>
                    </a:p>
                  </a:txBody>
                  <a:tcPr marL="86744" marR="86744" marT="43371" marB="43371"/>
                </a:tc>
                <a:tc>
                  <a:txBody>
                    <a:bodyPr/>
                    <a:lstStyle/>
                    <a:p>
                      <a:pPr algn="ctr"/>
                      <a:r>
                        <a:rPr lang="en-US" sz="1700" dirty="0"/>
                        <a:t>13.9</a:t>
                      </a:r>
                    </a:p>
                  </a:txBody>
                  <a:tcPr marL="86744" marR="86744" marT="43371" marB="43371"/>
                </a:tc>
                <a:tc>
                  <a:txBody>
                    <a:bodyPr/>
                    <a:lstStyle/>
                    <a:p>
                      <a:pPr algn="ctr"/>
                      <a:r>
                        <a:rPr lang="en-US" sz="1700" dirty="0"/>
                        <a:t>12.89</a:t>
                      </a:r>
                    </a:p>
                  </a:txBody>
                  <a:tcPr marL="86744" marR="86744" marT="43371" marB="43371"/>
                </a:tc>
                <a:extLst>
                  <a:ext uri="{0D108BD9-81ED-4DB2-BD59-A6C34878D82A}">
                    <a16:rowId xmlns:a16="http://schemas.microsoft.com/office/drawing/2014/main" val="1133101453"/>
                  </a:ext>
                </a:extLst>
              </a:tr>
              <a:tr h="383611">
                <a:tc>
                  <a:txBody>
                    <a:bodyPr/>
                    <a:lstStyle/>
                    <a:p>
                      <a:pPr algn="ctr"/>
                      <a:r>
                        <a:rPr lang="en-US" sz="1700" dirty="0"/>
                        <a:t>0.1</a:t>
                      </a:r>
                    </a:p>
                  </a:txBody>
                  <a:tcPr marL="86744" marR="86744" marT="43371" marB="43371"/>
                </a:tc>
                <a:tc>
                  <a:txBody>
                    <a:bodyPr/>
                    <a:lstStyle/>
                    <a:p>
                      <a:pPr algn="ctr"/>
                      <a:r>
                        <a:rPr lang="en-US" sz="1700" dirty="0"/>
                        <a:t>23.3</a:t>
                      </a:r>
                    </a:p>
                  </a:txBody>
                  <a:tcPr marL="86744" marR="86744" marT="43371" marB="43371"/>
                </a:tc>
                <a:tc>
                  <a:txBody>
                    <a:bodyPr/>
                    <a:lstStyle/>
                    <a:p>
                      <a:pPr algn="ctr"/>
                      <a:r>
                        <a:rPr lang="en-US" sz="1700" dirty="0"/>
                        <a:t>23.98</a:t>
                      </a:r>
                    </a:p>
                  </a:txBody>
                  <a:tcPr marL="86744" marR="86744" marT="43371" marB="43371"/>
                </a:tc>
                <a:extLst>
                  <a:ext uri="{0D108BD9-81ED-4DB2-BD59-A6C34878D82A}">
                    <a16:rowId xmlns:a16="http://schemas.microsoft.com/office/drawing/2014/main" val="3741553630"/>
                  </a:ext>
                </a:extLst>
              </a:tr>
              <a:tr h="383611">
                <a:tc>
                  <a:txBody>
                    <a:bodyPr/>
                    <a:lstStyle/>
                    <a:p>
                      <a:pPr algn="ctr"/>
                      <a:r>
                        <a:rPr lang="en-US" sz="1700" dirty="0"/>
                        <a:t>0.25</a:t>
                      </a:r>
                    </a:p>
                  </a:txBody>
                  <a:tcPr marL="86744" marR="86744" marT="43371" marB="43371"/>
                </a:tc>
                <a:tc>
                  <a:txBody>
                    <a:bodyPr/>
                    <a:lstStyle/>
                    <a:p>
                      <a:pPr algn="ctr"/>
                      <a:r>
                        <a:rPr lang="en-US" sz="1700" dirty="0"/>
                        <a:t>32.7</a:t>
                      </a:r>
                    </a:p>
                  </a:txBody>
                  <a:tcPr marL="86744" marR="86744" marT="43371" marB="43371"/>
                </a:tc>
                <a:tc>
                  <a:txBody>
                    <a:bodyPr/>
                    <a:lstStyle/>
                    <a:p>
                      <a:pPr algn="ctr"/>
                      <a:r>
                        <a:rPr lang="en-US" sz="1700" dirty="0"/>
                        <a:t>31.51</a:t>
                      </a:r>
                    </a:p>
                  </a:txBody>
                  <a:tcPr marL="86744" marR="86744" marT="43371" marB="43371"/>
                </a:tc>
                <a:extLst>
                  <a:ext uri="{0D108BD9-81ED-4DB2-BD59-A6C34878D82A}">
                    <a16:rowId xmlns:a16="http://schemas.microsoft.com/office/drawing/2014/main" val="1058511735"/>
                  </a:ext>
                </a:extLst>
              </a:tr>
              <a:tr h="383611">
                <a:tc>
                  <a:txBody>
                    <a:bodyPr/>
                    <a:lstStyle/>
                    <a:p>
                      <a:pPr algn="ctr"/>
                      <a:r>
                        <a:rPr lang="en-US" sz="1700" dirty="0"/>
                        <a:t>0.5</a:t>
                      </a:r>
                    </a:p>
                  </a:txBody>
                  <a:tcPr marL="86744" marR="86744" marT="43371" marB="43371"/>
                </a:tc>
                <a:tc>
                  <a:txBody>
                    <a:bodyPr/>
                    <a:lstStyle/>
                    <a:p>
                      <a:pPr algn="ctr"/>
                      <a:r>
                        <a:rPr lang="en-US" sz="1700" dirty="0"/>
                        <a:t>43.18</a:t>
                      </a:r>
                    </a:p>
                  </a:txBody>
                  <a:tcPr marL="86744" marR="86744" marT="43371" marB="43371"/>
                </a:tc>
                <a:tc>
                  <a:txBody>
                    <a:bodyPr/>
                    <a:lstStyle/>
                    <a:p>
                      <a:pPr algn="ctr"/>
                      <a:r>
                        <a:rPr lang="en-US" sz="1700" dirty="0"/>
                        <a:t>41.5</a:t>
                      </a:r>
                    </a:p>
                  </a:txBody>
                  <a:tcPr marL="86744" marR="86744" marT="43371" marB="43371"/>
                </a:tc>
                <a:extLst>
                  <a:ext uri="{0D108BD9-81ED-4DB2-BD59-A6C34878D82A}">
                    <a16:rowId xmlns:a16="http://schemas.microsoft.com/office/drawing/2014/main" val="2518876146"/>
                  </a:ext>
                </a:extLst>
              </a:tr>
              <a:tr h="383611">
                <a:tc>
                  <a:txBody>
                    <a:bodyPr/>
                    <a:lstStyle/>
                    <a:p>
                      <a:pPr algn="ctr"/>
                      <a:r>
                        <a:rPr lang="en-US" sz="1700" dirty="0"/>
                        <a:t>2.0</a:t>
                      </a:r>
                    </a:p>
                  </a:txBody>
                  <a:tcPr marL="86744" marR="86744" marT="43371" marB="43371"/>
                </a:tc>
                <a:tc>
                  <a:txBody>
                    <a:bodyPr/>
                    <a:lstStyle/>
                    <a:p>
                      <a:pPr algn="ctr"/>
                      <a:r>
                        <a:rPr lang="en-US" sz="1700" dirty="0"/>
                        <a:t>50.02</a:t>
                      </a:r>
                    </a:p>
                  </a:txBody>
                  <a:tcPr marL="86744" marR="86744" marT="43371" marB="43371"/>
                </a:tc>
                <a:tc>
                  <a:txBody>
                    <a:bodyPr/>
                    <a:lstStyle/>
                    <a:p>
                      <a:pPr algn="ctr"/>
                      <a:r>
                        <a:rPr lang="en-US" sz="1700" dirty="0"/>
                        <a:t>48.15</a:t>
                      </a:r>
                    </a:p>
                  </a:txBody>
                  <a:tcPr marL="86744" marR="86744" marT="43371" marB="43371"/>
                </a:tc>
                <a:extLst>
                  <a:ext uri="{0D108BD9-81ED-4DB2-BD59-A6C34878D82A}">
                    <a16:rowId xmlns:a16="http://schemas.microsoft.com/office/drawing/2014/main" val="3271624191"/>
                  </a:ext>
                </a:extLst>
              </a:tr>
            </a:tbl>
          </a:graphicData>
        </a:graphic>
      </p:graphicFrame>
    </p:spTree>
    <p:extLst>
      <p:ext uri="{BB962C8B-B14F-4D97-AF65-F5344CB8AC3E}">
        <p14:creationId xmlns:p14="http://schemas.microsoft.com/office/powerpoint/2010/main" val="374236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DA051EB-BE9B-89DE-0CA6-21EF8CE1F0D1}"/>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4600"/>
              <a:t>Histograms For Pooled Data </a:t>
            </a:r>
            <a:br>
              <a:rPr lang="en-US" sz="4600"/>
            </a:br>
            <a:r>
              <a:rPr lang="en-US" sz="2400"/>
              <a:t>(with 15/30 deg Threshold Angle)</a:t>
            </a:r>
            <a:endParaRPr lang="en-US" sz="2400">
              <a:cs typeface="Calibri Light"/>
            </a:endParaRPr>
          </a:p>
        </p:txBody>
      </p:sp>
      <p:sp>
        <p:nvSpPr>
          <p:cNvPr id="20" name="Rectangle: Rounded Corners 1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C8F7BFA4-6529-2769-6E3E-0B155464DBF5}"/>
              </a:ext>
            </a:extLst>
          </p:cNvPr>
          <p:cNvSpPr>
            <a:spLocks noGrp="1"/>
          </p:cNvSpPr>
          <p:nvPr>
            <p:ph idx="1"/>
          </p:nvPr>
        </p:nvSpPr>
        <p:spPr>
          <a:xfrm>
            <a:off x="2489934" y="4996954"/>
            <a:ext cx="7529265" cy="1153581"/>
          </a:xfrm>
        </p:spPr>
        <p:txBody>
          <a:bodyPr vert="horz" lIns="91440" tIns="45720" rIns="91440" bIns="45720" rtlCol="0" anchor="t">
            <a:normAutofit fontScale="77500" lnSpcReduction="20000"/>
          </a:bodyPr>
          <a:lstStyle/>
          <a:p>
            <a:r>
              <a:rPr lang="en-US">
                <a:latin typeface="Calibri Light"/>
                <a:cs typeface="Calibri"/>
              </a:rPr>
              <a:t>The steps for all concentrations are merged in one data frame</a:t>
            </a:r>
          </a:p>
          <a:p>
            <a:r>
              <a:rPr lang="en-US">
                <a:latin typeface="Calibri Light"/>
                <a:cs typeface="Calibri"/>
              </a:rPr>
              <a:t>Plotted these steps in a histogram to analyze the steps by the actin filament in the experiment</a:t>
            </a:r>
          </a:p>
        </p:txBody>
      </p:sp>
    </p:spTree>
    <p:extLst>
      <p:ext uri="{BB962C8B-B14F-4D97-AF65-F5344CB8AC3E}">
        <p14:creationId xmlns:p14="http://schemas.microsoft.com/office/powerpoint/2010/main" val="38666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DBD9-8651-B0E4-31DE-43A89F740BE8}"/>
              </a:ext>
            </a:extLst>
          </p:cNvPr>
          <p:cNvSpPr>
            <a:spLocks noGrp="1"/>
          </p:cNvSpPr>
          <p:nvPr>
            <p:ph type="title" idx="4294967295"/>
          </p:nvPr>
        </p:nvSpPr>
        <p:spPr>
          <a:xfrm>
            <a:off x="1776090" y="108535"/>
            <a:ext cx="8353676" cy="786839"/>
          </a:xfrm>
        </p:spPr>
        <p:txBody>
          <a:bodyPr>
            <a:normAutofit/>
          </a:bodyPr>
          <a:lstStyle/>
          <a:p>
            <a:pPr algn="ctr"/>
            <a:r>
              <a:rPr lang="en-US" sz="1600" b="1">
                <a:ea typeface="+mj-lt"/>
                <a:cs typeface="+mj-lt"/>
              </a:rPr>
              <a:t>Pooled Data Histogram(All conc.) </a:t>
            </a:r>
            <a:br>
              <a:rPr lang="en-US" sz="1600" b="1">
                <a:ea typeface="+mj-lt"/>
                <a:cs typeface="+mj-lt"/>
              </a:rPr>
            </a:br>
            <a:r>
              <a:rPr lang="en-US" sz="1600" b="1">
                <a:ea typeface="+mj-lt"/>
                <a:cs typeface="+mj-lt"/>
              </a:rPr>
              <a:t>Threshold of 15 deg(Above) &amp; 30 deg(Below)</a:t>
            </a:r>
          </a:p>
        </p:txBody>
      </p:sp>
      <p:pic>
        <p:nvPicPr>
          <p:cNvPr id="8" name="Graphic 7">
            <a:extLst>
              <a:ext uri="{FF2B5EF4-FFF2-40B4-BE49-F238E27FC236}">
                <a16:creationId xmlns:a16="http://schemas.microsoft.com/office/drawing/2014/main" id="{4A6701AC-28C9-2383-C28E-C6B47B9FDA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80" y="733317"/>
            <a:ext cx="4460438" cy="2974021"/>
          </a:xfrm>
          <a:prstGeom prst="rect">
            <a:avLst/>
          </a:prstGeom>
        </p:spPr>
      </p:pic>
      <p:pic>
        <p:nvPicPr>
          <p:cNvPr id="7" name="Content Placeholder 6">
            <a:extLst>
              <a:ext uri="{FF2B5EF4-FFF2-40B4-BE49-F238E27FC236}">
                <a16:creationId xmlns:a16="http://schemas.microsoft.com/office/drawing/2014/main" id="{0CAA287F-574A-1717-7732-C6B05C17D3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5273" y="733317"/>
            <a:ext cx="4461773" cy="2974021"/>
          </a:xfrm>
          <a:prstGeom prst="rect">
            <a:avLst/>
          </a:prstGeom>
        </p:spPr>
      </p:pic>
      <p:pic>
        <p:nvPicPr>
          <p:cNvPr id="9" name="Graphic 8">
            <a:extLst>
              <a:ext uri="{FF2B5EF4-FFF2-40B4-BE49-F238E27FC236}">
                <a16:creationId xmlns:a16="http://schemas.microsoft.com/office/drawing/2014/main" id="{4449C4EB-D8B2-79ED-5AA5-1D7A5AD479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6994" y="733317"/>
            <a:ext cx="4461773" cy="2974021"/>
          </a:xfrm>
          <a:prstGeom prst="rect">
            <a:avLst/>
          </a:prstGeom>
        </p:spPr>
      </p:pic>
      <p:pic>
        <p:nvPicPr>
          <p:cNvPr id="3" name="Graphic 2">
            <a:extLst>
              <a:ext uri="{FF2B5EF4-FFF2-40B4-BE49-F238E27FC236}">
                <a16:creationId xmlns:a16="http://schemas.microsoft.com/office/drawing/2014/main" id="{21F759DE-42E8-5335-8048-6ADC9E3861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18" y="3697132"/>
            <a:ext cx="4478040" cy="2987270"/>
          </a:xfrm>
          <a:prstGeom prst="rect">
            <a:avLst/>
          </a:prstGeom>
        </p:spPr>
      </p:pic>
      <p:pic>
        <p:nvPicPr>
          <p:cNvPr id="4" name="Graphic 3">
            <a:extLst>
              <a:ext uri="{FF2B5EF4-FFF2-40B4-BE49-F238E27FC236}">
                <a16:creationId xmlns:a16="http://schemas.microsoft.com/office/drawing/2014/main" id="{C1DD7C18-22D8-ACE3-ECCB-BC83E77334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8755" y="3697131"/>
            <a:ext cx="4478040" cy="2987270"/>
          </a:xfrm>
          <a:prstGeom prst="rect">
            <a:avLst/>
          </a:prstGeom>
        </p:spPr>
      </p:pic>
      <p:pic>
        <p:nvPicPr>
          <p:cNvPr id="5" name="Graphic 4">
            <a:extLst>
              <a:ext uri="{FF2B5EF4-FFF2-40B4-BE49-F238E27FC236}">
                <a16:creationId xmlns:a16="http://schemas.microsoft.com/office/drawing/2014/main" id="{69C53970-45E8-1CE0-03C0-A681E52CAF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27928" y="3697132"/>
            <a:ext cx="4478040" cy="2987270"/>
          </a:xfrm>
          <a:prstGeom prst="rect">
            <a:avLst/>
          </a:prstGeom>
        </p:spPr>
      </p:pic>
      <p:sp>
        <p:nvSpPr>
          <p:cNvPr id="10" name="TextBox 9">
            <a:extLst>
              <a:ext uri="{FF2B5EF4-FFF2-40B4-BE49-F238E27FC236}">
                <a16:creationId xmlns:a16="http://schemas.microsoft.com/office/drawing/2014/main" id="{6FCDDA01-8347-DB22-1FFA-12D36B7CA060}"/>
              </a:ext>
            </a:extLst>
          </p:cNvPr>
          <p:cNvSpPr txBox="1"/>
          <p:nvPr/>
        </p:nvSpPr>
        <p:spPr>
          <a:xfrm>
            <a:off x="2782778" y="1457571"/>
            <a:ext cx="140947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4750</a:t>
            </a:r>
            <a:endParaRPr lang="en-US" b="1">
              <a:ea typeface="Calibri"/>
              <a:cs typeface="Calibri"/>
            </a:endParaRPr>
          </a:p>
        </p:txBody>
      </p:sp>
      <p:sp>
        <p:nvSpPr>
          <p:cNvPr id="12" name="TextBox 11">
            <a:extLst>
              <a:ext uri="{FF2B5EF4-FFF2-40B4-BE49-F238E27FC236}">
                <a16:creationId xmlns:a16="http://schemas.microsoft.com/office/drawing/2014/main" id="{D7B541EF-8732-4EEC-B80A-DB6121C0384F}"/>
              </a:ext>
            </a:extLst>
          </p:cNvPr>
          <p:cNvSpPr txBox="1"/>
          <p:nvPr/>
        </p:nvSpPr>
        <p:spPr>
          <a:xfrm>
            <a:off x="6794941" y="1457570"/>
            <a:ext cx="140947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3716</a:t>
            </a:r>
            <a:endParaRPr lang="en-US"/>
          </a:p>
        </p:txBody>
      </p:sp>
      <p:sp>
        <p:nvSpPr>
          <p:cNvPr id="14" name="TextBox 13">
            <a:extLst>
              <a:ext uri="{FF2B5EF4-FFF2-40B4-BE49-F238E27FC236}">
                <a16:creationId xmlns:a16="http://schemas.microsoft.com/office/drawing/2014/main" id="{E8371F4F-FACC-645E-A705-27061EF04589}"/>
              </a:ext>
            </a:extLst>
          </p:cNvPr>
          <p:cNvSpPr txBox="1"/>
          <p:nvPr/>
        </p:nvSpPr>
        <p:spPr>
          <a:xfrm>
            <a:off x="10877084" y="4303407"/>
            <a:ext cx="140947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4390</a:t>
            </a:r>
            <a:endParaRPr lang="en-US" b="1">
              <a:ea typeface="Calibri"/>
              <a:cs typeface="Calibri"/>
            </a:endParaRPr>
          </a:p>
        </p:txBody>
      </p:sp>
      <p:sp>
        <p:nvSpPr>
          <p:cNvPr id="16" name="TextBox 15">
            <a:extLst>
              <a:ext uri="{FF2B5EF4-FFF2-40B4-BE49-F238E27FC236}">
                <a16:creationId xmlns:a16="http://schemas.microsoft.com/office/drawing/2014/main" id="{321A3F06-9042-62A4-3F1F-255C1DE4D20B}"/>
              </a:ext>
            </a:extLst>
          </p:cNvPr>
          <p:cNvSpPr txBox="1"/>
          <p:nvPr/>
        </p:nvSpPr>
        <p:spPr>
          <a:xfrm>
            <a:off x="10877083" y="1457570"/>
            <a:ext cx="140947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2999</a:t>
            </a:r>
            <a:endParaRPr lang="en-US"/>
          </a:p>
        </p:txBody>
      </p:sp>
      <p:sp>
        <p:nvSpPr>
          <p:cNvPr id="18" name="TextBox 17">
            <a:extLst>
              <a:ext uri="{FF2B5EF4-FFF2-40B4-BE49-F238E27FC236}">
                <a16:creationId xmlns:a16="http://schemas.microsoft.com/office/drawing/2014/main" id="{93781EFA-B6A4-D5EF-6D45-0AFE336373F9}"/>
              </a:ext>
            </a:extLst>
          </p:cNvPr>
          <p:cNvSpPr txBox="1"/>
          <p:nvPr/>
        </p:nvSpPr>
        <p:spPr>
          <a:xfrm>
            <a:off x="6857145" y="4303406"/>
            <a:ext cx="140947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4887</a:t>
            </a:r>
            <a:endParaRPr lang="en-US"/>
          </a:p>
        </p:txBody>
      </p:sp>
      <p:sp>
        <p:nvSpPr>
          <p:cNvPr id="20" name="TextBox 19">
            <a:extLst>
              <a:ext uri="{FF2B5EF4-FFF2-40B4-BE49-F238E27FC236}">
                <a16:creationId xmlns:a16="http://schemas.microsoft.com/office/drawing/2014/main" id="{22E62250-8953-802E-D4E0-2A14924A8EEE}"/>
              </a:ext>
            </a:extLst>
          </p:cNvPr>
          <p:cNvSpPr txBox="1"/>
          <p:nvPr/>
        </p:nvSpPr>
        <p:spPr>
          <a:xfrm>
            <a:off x="2782778" y="4303407"/>
            <a:ext cx="140947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5892</a:t>
            </a:r>
            <a:endParaRPr lang="en-US" b="1">
              <a:ea typeface="Calibri"/>
              <a:cs typeface="Calibri"/>
            </a:endParaRPr>
          </a:p>
        </p:txBody>
      </p:sp>
    </p:spTree>
    <p:extLst>
      <p:ext uri="{BB962C8B-B14F-4D97-AF65-F5344CB8AC3E}">
        <p14:creationId xmlns:p14="http://schemas.microsoft.com/office/powerpoint/2010/main" val="242487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9F7DF-20C9-025E-C152-781FF4EF7751}"/>
              </a:ext>
            </a:extLst>
          </p:cNvPr>
          <p:cNvSpPr>
            <a:spLocks noGrp="1"/>
          </p:cNvSpPr>
          <p:nvPr>
            <p:ph type="ctrTitle"/>
          </p:nvPr>
        </p:nvSpPr>
        <p:spPr>
          <a:xfrm>
            <a:off x="808638" y="386930"/>
            <a:ext cx="9236700" cy="1188950"/>
          </a:xfrm>
        </p:spPr>
        <p:txBody>
          <a:bodyPr vert="horz" lIns="91440" tIns="45720" rIns="91440" bIns="45720" rtlCol="0" anchor="b">
            <a:normAutofit/>
          </a:bodyPr>
          <a:lstStyle/>
          <a:p>
            <a:pPr algn="l"/>
            <a:r>
              <a:rPr lang="en-US" sz="3400" b="1" kern="1200">
                <a:solidFill>
                  <a:schemeClr val="tx1"/>
                </a:solidFill>
                <a:latin typeface="+mj-lt"/>
                <a:ea typeface="+mj-ea"/>
                <a:cs typeface="+mj-cs"/>
              </a:rPr>
              <a:t>Multi Gaussian Fit on the histograms(Pooled data)</a:t>
            </a:r>
            <a:br>
              <a:rPr lang="en-US" sz="3400" b="1" kern="1200">
                <a:solidFill>
                  <a:schemeClr val="tx1"/>
                </a:solidFill>
                <a:latin typeface="+mj-lt"/>
                <a:ea typeface="+mj-ea"/>
                <a:cs typeface="+mj-cs"/>
              </a:rPr>
            </a:br>
            <a:r>
              <a:rPr lang="en-US" sz="3400" b="1" kern="1200">
                <a:solidFill>
                  <a:schemeClr val="tx1"/>
                </a:solidFill>
                <a:latin typeface="+mj-lt"/>
                <a:ea typeface="+mj-ea"/>
                <a:cs typeface="+mj-cs"/>
              </a:rPr>
              <a:t>(For min. Steps 3 and threshold of 15&amp;30 deg)</a:t>
            </a:r>
            <a:endParaRPr lang="en-US" sz="3400" kern="1200">
              <a:solidFill>
                <a:schemeClr val="tx1"/>
              </a:solidFill>
              <a:latin typeface="+mj-lt"/>
              <a:ea typeface="+mj-ea"/>
              <a:cs typeface="+mj-cs"/>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54E8CA7-6F2F-DFD8-4481-E46826ADF40C}"/>
              </a:ext>
            </a:extLst>
          </p:cNvPr>
          <p:cNvSpPr>
            <a:spLocks noGrp="1"/>
          </p:cNvSpPr>
          <p:nvPr>
            <p:ph type="subTitle" idx="1"/>
          </p:nvPr>
        </p:nvSpPr>
        <p:spPr>
          <a:xfrm>
            <a:off x="806466" y="2394602"/>
            <a:ext cx="10130862" cy="3794118"/>
          </a:xfrm>
        </p:spPr>
        <p:txBody>
          <a:bodyPr vert="horz" lIns="91440" tIns="45720" rIns="91440" bIns="45720" rtlCol="0" anchor="ctr">
            <a:normAutofit/>
          </a:bodyPr>
          <a:lstStyle/>
          <a:p>
            <a:pPr marL="342900" indent="-228600" algn="l">
              <a:buFont typeface="Arial" panose="020B0604020202020204" pitchFamily="34" charset="0"/>
              <a:buChar char="•"/>
            </a:pPr>
            <a:r>
              <a:rPr lang="en-US" sz="2000" dirty="0"/>
              <a:t>In the histogram for pooled data there are multiple peaks (which correspond to different ATP conc)</a:t>
            </a:r>
            <a:endParaRPr lang="en-US" sz="2000">
              <a:ea typeface="Calibri"/>
              <a:cs typeface="Calibri"/>
            </a:endParaRPr>
          </a:p>
          <a:p>
            <a:pPr marL="342900" indent="-228600" algn="l">
              <a:buFont typeface="Arial" panose="020B0604020202020204" pitchFamily="34" charset="0"/>
              <a:buChar char="•"/>
            </a:pPr>
            <a:r>
              <a:rPr lang="en-US" sz="2000" dirty="0"/>
              <a:t>A clustering algorithm is used for finding these peaks</a:t>
            </a:r>
            <a:endParaRPr lang="en-US" sz="2000">
              <a:ea typeface="Calibri"/>
              <a:cs typeface="Calibri"/>
            </a:endParaRPr>
          </a:p>
          <a:p>
            <a:pPr marL="342900" indent="-228600" algn="l">
              <a:buFont typeface="Arial" panose="020B0604020202020204" pitchFamily="34" charset="0"/>
              <a:buChar char="•"/>
            </a:pPr>
            <a:r>
              <a:rPr lang="en-US" sz="2000" dirty="0"/>
              <a:t>Used Gaussian Mixture Model (GMM) for fitting the multiple gaussians</a:t>
            </a:r>
            <a:endParaRPr lang="en-US" sz="2000">
              <a:ea typeface="Calibri"/>
              <a:cs typeface="Calibri"/>
            </a:endParaRPr>
          </a:p>
          <a:p>
            <a:pPr marL="342900" indent="-228600" algn="l">
              <a:buFont typeface="Arial" panose="020B0604020202020204" pitchFamily="34" charset="0"/>
              <a:buChar char="•"/>
            </a:pPr>
            <a:r>
              <a:rPr lang="en-US" sz="2000" dirty="0"/>
              <a:t>Why Gaussian? - Actin-myosin interaction is a Natural Phenomenon</a:t>
            </a:r>
            <a:endParaRPr lang="en-US" sz="2000">
              <a:ea typeface="Calibri"/>
              <a:cs typeface="Calibri"/>
            </a:endParaRPr>
          </a:p>
          <a:p>
            <a:pPr marL="342900" indent="-228600" algn="l">
              <a:buFont typeface="Arial" panose="020B0604020202020204" pitchFamily="34" charset="0"/>
              <a:buChar char="•"/>
            </a:pPr>
            <a:r>
              <a:rPr lang="en-US" sz="2000" dirty="0"/>
              <a:t>For finding the optimal number peaks present in the data:</a:t>
            </a:r>
            <a:endParaRPr lang="en-US" sz="2000">
              <a:ea typeface="Calibri"/>
              <a:cs typeface="Calibri"/>
            </a:endParaRPr>
          </a:p>
          <a:p>
            <a:pPr marL="800100" lvl="1" indent="-228600" algn="l">
              <a:buFont typeface="Arial" panose="020B0604020202020204" pitchFamily="34" charset="0"/>
              <a:buChar char="•"/>
            </a:pPr>
            <a:r>
              <a:rPr lang="en-US"/>
              <a:t>Akaike Information Criterion (AIC) and Bayesian Information Criterion (BIC)</a:t>
            </a:r>
            <a:endParaRPr lang="en-US" dirty="0">
              <a:ea typeface="Calibri"/>
              <a:cs typeface="Calibri"/>
            </a:endParaRPr>
          </a:p>
          <a:p>
            <a:pPr marL="800100" lvl="1" indent="-228600" algn="l">
              <a:buFont typeface="Arial" panose="020B0604020202020204" pitchFamily="34" charset="0"/>
              <a:buChar char="•"/>
            </a:pPr>
            <a:r>
              <a:rPr lang="en-US" dirty="0"/>
              <a:t>BIC is generally better for models where interpretation and understanding the underlying process are more important.</a:t>
            </a:r>
            <a:endParaRPr lang="en-US">
              <a:ea typeface="Calibri"/>
              <a:cs typeface="Calibri"/>
            </a:endParaRPr>
          </a:p>
        </p:txBody>
      </p:sp>
    </p:spTree>
    <p:extLst>
      <p:ext uri="{BB962C8B-B14F-4D97-AF65-F5344CB8AC3E}">
        <p14:creationId xmlns:p14="http://schemas.microsoft.com/office/powerpoint/2010/main" val="428994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FA217-87DF-3EB0-98DB-A844ED85E3A5}"/>
              </a:ext>
            </a:extLst>
          </p:cNvPr>
          <p:cNvSpPr>
            <a:spLocks noGrp="1"/>
          </p:cNvSpPr>
          <p:nvPr>
            <p:ph type="title"/>
          </p:nvPr>
        </p:nvSpPr>
        <p:spPr>
          <a:xfrm>
            <a:off x="599609" y="679731"/>
            <a:ext cx="4171994" cy="1227097"/>
          </a:xfrm>
        </p:spPr>
        <p:txBody>
          <a:bodyPr vert="horz" lIns="91440" tIns="45720" rIns="91440" bIns="45720" rtlCol="0" anchor="b">
            <a:normAutofit fontScale="90000"/>
          </a:bodyPr>
          <a:lstStyle/>
          <a:p>
            <a:r>
              <a:rPr lang="en-US" sz="5600" kern="1200" dirty="0">
                <a:solidFill>
                  <a:schemeClr val="tx1"/>
                </a:solidFill>
                <a:latin typeface="+mj-lt"/>
                <a:ea typeface="+mj-ea"/>
                <a:cs typeface="+mj-cs"/>
              </a:rPr>
              <a:t>Data Preprocessing</a:t>
            </a:r>
          </a:p>
        </p:txBody>
      </p:sp>
      <p:sp>
        <p:nvSpPr>
          <p:cNvPr id="3" name="Content Placeholder 2">
            <a:extLst>
              <a:ext uri="{FF2B5EF4-FFF2-40B4-BE49-F238E27FC236}">
                <a16:creationId xmlns:a16="http://schemas.microsoft.com/office/drawing/2014/main" id="{6D26F648-74EA-715A-DBC7-3A2CB27D7631}"/>
              </a:ext>
            </a:extLst>
          </p:cNvPr>
          <p:cNvSpPr>
            <a:spLocks noGrp="1"/>
          </p:cNvSpPr>
          <p:nvPr>
            <p:ph idx="1"/>
          </p:nvPr>
        </p:nvSpPr>
        <p:spPr>
          <a:xfrm>
            <a:off x="599609" y="2187303"/>
            <a:ext cx="4171994" cy="3784266"/>
          </a:xfrm>
        </p:spPr>
        <p:txBody>
          <a:bodyPr vert="horz" lIns="91440" tIns="45720" rIns="91440" bIns="45720" rtlCol="0" anchor="t">
            <a:normAutofit fontScale="92500" lnSpcReduction="20000"/>
          </a:bodyPr>
          <a:lstStyle/>
          <a:p>
            <a:pPr marL="0" indent="0">
              <a:buNone/>
            </a:pPr>
            <a:r>
              <a:rPr lang="en-US" sz="2400" kern="1200" dirty="0">
                <a:latin typeface="+mn-lt"/>
                <a:ea typeface="+mn-ea"/>
                <a:cs typeface="+mn-cs"/>
              </a:rPr>
              <a:t>Outliers in each </a:t>
            </a:r>
            <a:r>
              <a:rPr lang="en-US" sz="2400" kern="1200" dirty="0" err="1">
                <a:latin typeface="+mn-lt"/>
                <a:ea typeface="+mn-ea"/>
                <a:cs typeface="+mn-cs"/>
              </a:rPr>
              <a:t>dataframe</a:t>
            </a:r>
            <a:r>
              <a:rPr lang="en-US" sz="2400" kern="1200" dirty="0">
                <a:latin typeface="+mn-lt"/>
                <a:ea typeface="+mn-ea"/>
                <a:cs typeface="+mn-cs"/>
              </a:rPr>
              <a:t>(box plots):</a:t>
            </a:r>
            <a:endParaRPr lang="en-US" dirty="0"/>
          </a:p>
          <a:p>
            <a:r>
              <a:rPr lang="en-US" sz="2400" dirty="0">
                <a:ea typeface="Calibri" panose="020F0502020204030204"/>
                <a:cs typeface="Calibri" panose="020F0502020204030204"/>
              </a:rPr>
              <a:t>7 different conc., with 30-40 tracks each(containing x, y coordinate of particles at every 10 </a:t>
            </a:r>
            <a:r>
              <a:rPr lang="en-US" sz="2400" dirty="0" err="1">
                <a:ea typeface="Calibri" panose="020F0502020204030204"/>
                <a:cs typeface="Calibri" panose="020F0502020204030204"/>
              </a:rPr>
              <a:t>ms</a:t>
            </a:r>
            <a:r>
              <a:rPr lang="en-US" sz="2400" dirty="0">
                <a:ea typeface="Calibri" panose="020F0502020204030204"/>
                <a:cs typeface="Calibri" panose="020F0502020204030204"/>
              </a:rPr>
              <a:t>)</a:t>
            </a:r>
          </a:p>
          <a:p>
            <a:r>
              <a:rPr lang="en-US" sz="2400" dirty="0"/>
              <a:t>The </a:t>
            </a:r>
            <a:r>
              <a:rPr lang="en-US" sz="2400" dirty="0" err="1"/>
              <a:t>dataframe</a:t>
            </a:r>
            <a:r>
              <a:rPr lang="en-US" sz="2400" dirty="0"/>
              <a:t> of 0.1 mM ATP has significant number of outliers</a:t>
            </a:r>
          </a:p>
          <a:p>
            <a:r>
              <a:rPr lang="en-US" sz="2400" dirty="0"/>
              <a:t>The outliers can't be removed directly as they are in time series</a:t>
            </a:r>
            <a:endParaRPr lang="en-US" sz="2400" dirty="0">
              <a:ea typeface="Calibri" panose="020F0502020204030204"/>
              <a:cs typeface="Calibri" panose="020F0502020204030204"/>
            </a:endParaRPr>
          </a:p>
          <a:p>
            <a:r>
              <a:rPr lang="en-US" sz="2400" dirty="0"/>
              <a:t>Handled these outliers during later analysis</a:t>
            </a:r>
            <a:endParaRPr lang="en-US" sz="2400" kern="1200" dirty="0">
              <a:latin typeface="+mn-lt"/>
              <a:ea typeface="Calibri"/>
              <a:cs typeface="Calibri"/>
            </a:endParaRP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B6DE0DA-4B1E-001B-CA26-81B776A7629E}"/>
              </a:ext>
            </a:extLst>
          </p:cNvPr>
          <p:cNvGraphicFramePr>
            <a:graphicFrameLocks noGrp="1"/>
          </p:cNvGraphicFramePr>
          <p:nvPr>
            <p:extLst>
              <p:ext uri="{D42A27DB-BD31-4B8C-83A1-F6EECF244321}">
                <p14:modId xmlns:p14="http://schemas.microsoft.com/office/powerpoint/2010/main" val="2134338416"/>
              </p:ext>
            </p:extLst>
          </p:nvPr>
        </p:nvGraphicFramePr>
        <p:xfrm>
          <a:off x="5788565" y="2431734"/>
          <a:ext cx="5312844" cy="3993208"/>
        </p:xfrm>
        <a:graphic>
          <a:graphicData uri="http://schemas.openxmlformats.org/drawingml/2006/table">
            <a:tbl>
              <a:tblPr firstRow="1" bandRow="1">
                <a:tableStyleId>{8799B23B-EC83-4686-B30A-512413B5E67A}</a:tableStyleId>
              </a:tblPr>
              <a:tblGrid>
                <a:gridCol w="2140512">
                  <a:extLst>
                    <a:ext uri="{9D8B030D-6E8A-4147-A177-3AD203B41FA5}">
                      <a16:colId xmlns:a16="http://schemas.microsoft.com/office/drawing/2014/main" val="1099718843"/>
                    </a:ext>
                  </a:extLst>
                </a:gridCol>
                <a:gridCol w="1608340">
                  <a:extLst>
                    <a:ext uri="{9D8B030D-6E8A-4147-A177-3AD203B41FA5}">
                      <a16:colId xmlns:a16="http://schemas.microsoft.com/office/drawing/2014/main" val="3345445735"/>
                    </a:ext>
                  </a:extLst>
                </a:gridCol>
                <a:gridCol w="1563992">
                  <a:extLst>
                    <a:ext uri="{9D8B030D-6E8A-4147-A177-3AD203B41FA5}">
                      <a16:colId xmlns:a16="http://schemas.microsoft.com/office/drawing/2014/main" val="2295455754"/>
                    </a:ext>
                  </a:extLst>
                </a:gridCol>
              </a:tblGrid>
              <a:tr h="771301">
                <a:tc>
                  <a:txBody>
                    <a:bodyPr/>
                    <a:lstStyle/>
                    <a:p>
                      <a:r>
                        <a:rPr lang="en-US" sz="2200" dirty="0"/>
                        <a:t>Data* for </a:t>
                      </a:r>
                    </a:p>
                  </a:txBody>
                  <a:tcPr marL="112364" marR="112364" marT="56182" marB="56182"/>
                </a:tc>
                <a:tc>
                  <a:txBody>
                    <a:bodyPr/>
                    <a:lstStyle/>
                    <a:p>
                      <a:r>
                        <a:rPr lang="en-US" sz="2200" dirty="0"/>
                        <a:t>Number of Outliers</a:t>
                      </a:r>
                    </a:p>
                  </a:txBody>
                  <a:tcPr marL="112364" marR="112364" marT="56182" marB="56182"/>
                </a:tc>
                <a:tc>
                  <a:txBody>
                    <a:bodyPr/>
                    <a:lstStyle/>
                    <a:p>
                      <a:r>
                        <a:rPr lang="en-US" sz="2200"/>
                        <a:t>% of Total</a:t>
                      </a:r>
                    </a:p>
                  </a:txBody>
                  <a:tcPr marL="112364" marR="112364" marT="56182" marB="56182"/>
                </a:tc>
                <a:extLst>
                  <a:ext uri="{0D108BD9-81ED-4DB2-BD59-A6C34878D82A}">
                    <a16:rowId xmlns:a16="http://schemas.microsoft.com/office/drawing/2014/main" val="608031456"/>
                  </a:ext>
                </a:extLst>
              </a:tr>
              <a:tr h="458612">
                <a:tc>
                  <a:txBody>
                    <a:bodyPr/>
                    <a:lstStyle/>
                    <a:p>
                      <a:r>
                        <a:rPr lang="en-US" sz="2200"/>
                        <a:t>0.001 mM ATP</a:t>
                      </a:r>
                    </a:p>
                  </a:txBody>
                  <a:tcPr marL="112364" marR="112364" marT="56182" marB="56182"/>
                </a:tc>
                <a:tc>
                  <a:txBody>
                    <a:bodyPr/>
                    <a:lstStyle/>
                    <a:p>
                      <a:r>
                        <a:rPr lang="en-US" sz="2200" dirty="0"/>
                        <a:t>100</a:t>
                      </a:r>
                    </a:p>
                  </a:txBody>
                  <a:tcPr marL="112364" marR="112364" marT="56182" marB="56182"/>
                </a:tc>
                <a:tc>
                  <a:txBody>
                    <a:bodyPr/>
                    <a:lstStyle/>
                    <a:p>
                      <a:r>
                        <a:rPr lang="en-US" sz="2200"/>
                        <a:t>6.86</a:t>
                      </a:r>
                    </a:p>
                  </a:txBody>
                  <a:tcPr marL="112364" marR="112364" marT="56182" marB="56182"/>
                </a:tc>
                <a:extLst>
                  <a:ext uri="{0D108BD9-81ED-4DB2-BD59-A6C34878D82A}">
                    <a16:rowId xmlns:a16="http://schemas.microsoft.com/office/drawing/2014/main" val="517710815"/>
                  </a:ext>
                </a:extLst>
              </a:tr>
              <a:tr h="458612">
                <a:tc>
                  <a:txBody>
                    <a:bodyPr/>
                    <a:lstStyle/>
                    <a:p>
                      <a:r>
                        <a:rPr lang="en-US" sz="2200"/>
                        <a:t>0.025 mM ATP</a:t>
                      </a:r>
                    </a:p>
                  </a:txBody>
                  <a:tcPr marL="112364" marR="112364" marT="56182" marB="56182"/>
                </a:tc>
                <a:tc>
                  <a:txBody>
                    <a:bodyPr/>
                    <a:lstStyle/>
                    <a:p>
                      <a:r>
                        <a:rPr lang="en-US" sz="2200"/>
                        <a:t>64</a:t>
                      </a:r>
                    </a:p>
                  </a:txBody>
                  <a:tcPr marL="112364" marR="112364" marT="56182" marB="56182"/>
                </a:tc>
                <a:tc>
                  <a:txBody>
                    <a:bodyPr/>
                    <a:lstStyle/>
                    <a:p>
                      <a:r>
                        <a:rPr lang="en-US" sz="2200"/>
                        <a:t>4.62</a:t>
                      </a:r>
                    </a:p>
                  </a:txBody>
                  <a:tcPr marL="112364" marR="112364" marT="56182" marB="56182"/>
                </a:tc>
                <a:extLst>
                  <a:ext uri="{0D108BD9-81ED-4DB2-BD59-A6C34878D82A}">
                    <a16:rowId xmlns:a16="http://schemas.microsoft.com/office/drawing/2014/main" val="810626269"/>
                  </a:ext>
                </a:extLst>
              </a:tr>
              <a:tr h="458612">
                <a:tc>
                  <a:txBody>
                    <a:bodyPr/>
                    <a:lstStyle/>
                    <a:p>
                      <a:r>
                        <a:rPr lang="en-US" sz="2200"/>
                        <a:t>0.05 mM ATP</a:t>
                      </a:r>
                    </a:p>
                  </a:txBody>
                  <a:tcPr marL="112364" marR="112364" marT="56182" marB="56182"/>
                </a:tc>
                <a:tc>
                  <a:txBody>
                    <a:bodyPr/>
                    <a:lstStyle/>
                    <a:p>
                      <a:r>
                        <a:rPr lang="en-US" sz="2200"/>
                        <a:t>1</a:t>
                      </a:r>
                    </a:p>
                  </a:txBody>
                  <a:tcPr marL="112364" marR="112364" marT="56182" marB="56182"/>
                </a:tc>
                <a:tc>
                  <a:txBody>
                    <a:bodyPr/>
                    <a:lstStyle/>
                    <a:p>
                      <a:r>
                        <a:rPr lang="en-US" sz="2200"/>
                        <a:t>0.07</a:t>
                      </a:r>
                    </a:p>
                  </a:txBody>
                  <a:tcPr marL="112364" marR="112364" marT="56182" marB="56182"/>
                </a:tc>
                <a:extLst>
                  <a:ext uri="{0D108BD9-81ED-4DB2-BD59-A6C34878D82A}">
                    <a16:rowId xmlns:a16="http://schemas.microsoft.com/office/drawing/2014/main" val="1655675059"/>
                  </a:ext>
                </a:extLst>
              </a:tr>
              <a:tr h="458612">
                <a:tc>
                  <a:txBody>
                    <a:bodyPr/>
                    <a:lstStyle/>
                    <a:p>
                      <a:r>
                        <a:rPr lang="en-US" sz="2200"/>
                        <a:t>0.1 mM ATP</a:t>
                      </a:r>
                    </a:p>
                  </a:txBody>
                  <a:tcPr marL="112364" marR="112364" marT="56182" marB="56182"/>
                </a:tc>
                <a:tc>
                  <a:txBody>
                    <a:bodyPr/>
                    <a:lstStyle/>
                    <a:p>
                      <a:r>
                        <a:rPr lang="en-US" sz="2200"/>
                        <a:t>200</a:t>
                      </a:r>
                    </a:p>
                  </a:txBody>
                  <a:tcPr marL="112364" marR="112364" marT="56182" marB="56182"/>
                </a:tc>
                <a:tc>
                  <a:txBody>
                    <a:bodyPr/>
                    <a:lstStyle/>
                    <a:p>
                      <a:r>
                        <a:rPr lang="en-US" sz="2200"/>
                        <a:t>14.63</a:t>
                      </a:r>
                    </a:p>
                  </a:txBody>
                  <a:tcPr marL="112364" marR="112364" marT="56182" marB="56182"/>
                </a:tc>
                <a:extLst>
                  <a:ext uri="{0D108BD9-81ED-4DB2-BD59-A6C34878D82A}">
                    <a16:rowId xmlns:a16="http://schemas.microsoft.com/office/drawing/2014/main" val="2207881894"/>
                  </a:ext>
                </a:extLst>
              </a:tr>
              <a:tr h="458612">
                <a:tc>
                  <a:txBody>
                    <a:bodyPr/>
                    <a:lstStyle/>
                    <a:p>
                      <a:r>
                        <a:rPr lang="en-US" sz="2200"/>
                        <a:t>0.25 mM ATP</a:t>
                      </a:r>
                    </a:p>
                  </a:txBody>
                  <a:tcPr marL="112364" marR="112364" marT="56182" marB="56182"/>
                </a:tc>
                <a:tc>
                  <a:txBody>
                    <a:bodyPr/>
                    <a:lstStyle/>
                    <a:p>
                      <a:r>
                        <a:rPr lang="en-US" sz="2200"/>
                        <a:t>5</a:t>
                      </a:r>
                    </a:p>
                  </a:txBody>
                  <a:tcPr marL="112364" marR="112364" marT="56182" marB="56182"/>
                </a:tc>
                <a:tc>
                  <a:txBody>
                    <a:bodyPr/>
                    <a:lstStyle/>
                    <a:p>
                      <a:r>
                        <a:rPr lang="en-US" sz="2200"/>
                        <a:t>0.4</a:t>
                      </a:r>
                    </a:p>
                  </a:txBody>
                  <a:tcPr marL="112364" marR="112364" marT="56182" marB="56182"/>
                </a:tc>
                <a:extLst>
                  <a:ext uri="{0D108BD9-81ED-4DB2-BD59-A6C34878D82A}">
                    <a16:rowId xmlns:a16="http://schemas.microsoft.com/office/drawing/2014/main" val="1506989661"/>
                  </a:ext>
                </a:extLst>
              </a:tr>
              <a:tr h="458612">
                <a:tc>
                  <a:txBody>
                    <a:bodyPr/>
                    <a:lstStyle/>
                    <a:p>
                      <a:r>
                        <a:rPr lang="en-US" sz="2200"/>
                        <a:t>0.5 mM ATP</a:t>
                      </a:r>
                    </a:p>
                  </a:txBody>
                  <a:tcPr marL="112364" marR="112364" marT="56182" marB="56182"/>
                </a:tc>
                <a:tc>
                  <a:txBody>
                    <a:bodyPr/>
                    <a:lstStyle/>
                    <a:p>
                      <a:r>
                        <a:rPr lang="en-US" sz="2200"/>
                        <a:t>7</a:t>
                      </a:r>
                    </a:p>
                  </a:txBody>
                  <a:tcPr marL="112364" marR="112364" marT="56182" marB="56182"/>
                </a:tc>
                <a:tc>
                  <a:txBody>
                    <a:bodyPr/>
                    <a:lstStyle/>
                    <a:p>
                      <a:r>
                        <a:rPr lang="en-US" sz="2200"/>
                        <a:t>0.65</a:t>
                      </a:r>
                    </a:p>
                  </a:txBody>
                  <a:tcPr marL="112364" marR="112364" marT="56182" marB="56182"/>
                </a:tc>
                <a:extLst>
                  <a:ext uri="{0D108BD9-81ED-4DB2-BD59-A6C34878D82A}">
                    <a16:rowId xmlns:a16="http://schemas.microsoft.com/office/drawing/2014/main" val="1845851190"/>
                  </a:ext>
                </a:extLst>
              </a:tr>
              <a:tr h="458612">
                <a:tc>
                  <a:txBody>
                    <a:bodyPr/>
                    <a:lstStyle/>
                    <a:p>
                      <a:pPr lvl="0">
                        <a:buNone/>
                      </a:pPr>
                      <a:r>
                        <a:rPr lang="en-US" sz="2200"/>
                        <a:t>2 mM ATP</a:t>
                      </a:r>
                    </a:p>
                  </a:txBody>
                  <a:tcPr marL="112364" marR="112364" marT="56182" marB="56182"/>
                </a:tc>
                <a:tc>
                  <a:txBody>
                    <a:bodyPr/>
                    <a:lstStyle/>
                    <a:p>
                      <a:pPr lvl="0">
                        <a:buNone/>
                      </a:pPr>
                      <a:r>
                        <a:rPr lang="en-US" sz="2200"/>
                        <a:t>1</a:t>
                      </a:r>
                    </a:p>
                  </a:txBody>
                  <a:tcPr marL="112364" marR="112364" marT="56182" marB="56182"/>
                </a:tc>
                <a:tc>
                  <a:txBody>
                    <a:bodyPr/>
                    <a:lstStyle/>
                    <a:p>
                      <a:pPr lvl="0">
                        <a:buNone/>
                      </a:pPr>
                      <a:r>
                        <a:rPr lang="en-US" sz="2200" dirty="0"/>
                        <a:t>0.11</a:t>
                      </a:r>
                    </a:p>
                  </a:txBody>
                  <a:tcPr marL="112364" marR="112364" marT="56182" marB="56182"/>
                </a:tc>
                <a:extLst>
                  <a:ext uri="{0D108BD9-81ED-4DB2-BD59-A6C34878D82A}">
                    <a16:rowId xmlns:a16="http://schemas.microsoft.com/office/drawing/2014/main" val="3042965716"/>
                  </a:ext>
                </a:extLst>
              </a:tr>
            </a:tbl>
          </a:graphicData>
        </a:graphic>
      </p:graphicFrame>
      <p:pic>
        <p:nvPicPr>
          <p:cNvPr id="1028" name="Picture 4" descr="How to Interpret Boxplots - LabXchange">
            <a:extLst>
              <a:ext uri="{FF2B5EF4-FFF2-40B4-BE49-F238E27FC236}">
                <a16:creationId xmlns:a16="http://schemas.microsoft.com/office/drawing/2014/main" id="{07CE3AA7-C4B2-716A-3A5D-BA521A129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957" y="290759"/>
            <a:ext cx="4498230" cy="21372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AAB0F3-A23C-44E2-1593-E3E490D6E2A8}"/>
              </a:ext>
            </a:extLst>
          </p:cNvPr>
          <p:cNvSpPr txBox="1"/>
          <p:nvPr/>
        </p:nvSpPr>
        <p:spPr>
          <a:xfrm>
            <a:off x="6379779" y="6558455"/>
            <a:ext cx="4074408" cy="338554"/>
          </a:xfrm>
          <a:prstGeom prst="rect">
            <a:avLst/>
          </a:prstGeom>
          <a:noFill/>
        </p:spPr>
        <p:txBody>
          <a:bodyPr wrap="square" rtlCol="0">
            <a:spAutoFit/>
          </a:bodyPr>
          <a:lstStyle/>
          <a:p>
            <a:r>
              <a:rPr lang="en-US" sz="1600" dirty="0"/>
              <a:t>*Data Ref: Sneha Kumari, PhD Student</a:t>
            </a:r>
          </a:p>
        </p:txBody>
      </p:sp>
    </p:spTree>
    <p:extLst>
      <p:ext uri="{BB962C8B-B14F-4D97-AF65-F5344CB8AC3E}">
        <p14:creationId xmlns:p14="http://schemas.microsoft.com/office/powerpoint/2010/main" val="1271501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E85F7-96D1-2170-7372-7F43913C3190}"/>
              </a:ext>
            </a:extLst>
          </p:cNvPr>
          <p:cNvSpPr>
            <a:spLocks noGrp="1"/>
          </p:cNvSpPr>
          <p:nvPr>
            <p:ph type="title"/>
          </p:nvPr>
        </p:nvSpPr>
        <p:spPr>
          <a:xfrm>
            <a:off x="589560" y="856180"/>
            <a:ext cx="5279408" cy="1128068"/>
          </a:xfrm>
        </p:spPr>
        <p:txBody>
          <a:bodyPr anchor="ctr">
            <a:normAutofit/>
          </a:bodyPr>
          <a:lstStyle/>
          <a:p>
            <a:r>
              <a:rPr lang="en-US" sz="3700" b="1">
                <a:ea typeface="Calibri Light"/>
                <a:cs typeface="Calibri Light"/>
              </a:rPr>
              <a:t>Optimal Number of Peaks</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7">
            <a:extLst>
              <a:ext uri="{FF2B5EF4-FFF2-40B4-BE49-F238E27FC236}">
                <a16:creationId xmlns:a16="http://schemas.microsoft.com/office/drawing/2014/main" id="{40837DBB-0E5C-9EAB-57D8-4BE8A1EA80A8}"/>
              </a:ext>
            </a:extLst>
          </p:cNvPr>
          <p:cNvSpPr>
            <a:spLocks noGrp="1"/>
          </p:cNvSpPr>
          <p:nvPr>
            <p:ph idx="1"/>
          </p:nvPr>
        </p:nvSpPr>
        <p:spPr>
          <a:xfrm>
            <a:off x="590719" y="2330505"/>
            <a:ext cx="5278066" cy="3979585"/>
          </a:xfrm>
        </p:spPr>
        <p:txBody>
          <a:bodyPr anchor="ctr">
            <a:normAutofit/>
          </a:bodyPr>
          <a:lstStyle/>
          <a:p>
            <a:pPr marL="0" indent="0">
              <a:buNone/>
            </a:pPr>
            <a:r>
              <a:rPr lang="en-US" sz="2000">
                <a:ea typeface="Calibri"/>
                <a:cs typeface="Calibri"/>
              </a:rPr>
              <a:t>For both 15(above) and 30(below) degree threshold:</a:t>
            </a:r>
          </a:p>
          <a:p>
            <a:r>
              <a:rPr lang="en-US" sz="2000">
                <a:ea typeface="Calibri"/>
                <a:cs typeface="Calibri"/>
              </a:rPr>
              <a:t>The minimum BIC score occur at </a:t>
            </a:r>
            <a:br>
              <a:rPr lang="en-US" sz="2000">
                <a:ea typeface="Calibri"/>
                <a:cs typeface="Calibri"/>
              </a:rPr>
            </a:br>
            <a:r>
              <a:rPr lang="en-US" sz="2000">
                <a:ea typeface="Calibri"/>
                <a:cs typeface="Calibri"/>
              </a:rPr>
              <a:t>n_component = 6</a:t>
            </a:r>
            <a:endParaRPr lang="en-US">
              <a:cs typeface="Calibri"/>
            </a:endParaRPr>
          </a:p>
          <a:p>
            <a:r>
              <a:rPr lang="en-US" sz="2000">
                <a:ea typeface="Calibri"/>
                <a:cs typeface="Calibri"/>
              </a:rPr>
              <a:t>Peaks in the underlying data are 6</a:t>
            </a: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with a line and a number of components&#10;&#10;Description automatically generated">
            <a:extLst>
              <a:ext uri="{FF2B5EF4-FFF2-40B4-BE49-F238E27FC236}">
                <a16:creationId xmlns:a16="http://schemas.microsoft.com/office/drawing/2014/main" id="{5BCD21C8-E27B-9953-2C1D-155FC6EFAE93}"/>
              </a:ext>
            </a:extLst>
          </p:cNvPr>
          <p:cNvPicPr>
            <a:picLocks noChangeAspect="1"/>
          </p:cNvPicPr>
          <p:nvPr/>
        </p:nvPicPr>
        <p:blipFill>
          <a:blip r:embed="rId2"/>
          <a:stretch>
            <a:fillRect/>
          </a:stretch>
        </p:blipFill>
        <p:spPr>
          <a:xfrm>
            <a:off x="7562852" y="581892"/>
            <a:ext cx="3438574" cy="2518756"/>
          </a:xfrm>
          <a:prstGeom prst="rect">
            <a:avLst/>
          </a:prstGeom>
        </p:spPr>
      </p:pic>
      <p:sp>
        <p:nvSpPr>
          <p:cNvPr id="29" name="Rectangle 2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a line graph and numbers&#10;&#10;Description automatically generated">
            <a:extLst>
              <a:ext uri="{FF2B5EF4-FFF2-40B4-BE49-F238E27FC236}">
                <a16:creationId xmlns:a16="http://schemas.microsoft.com/office/drawing/2014/main" id="{DEC1B9F1-944E-D737-2691-21AFAADAE93E}"/>
              </a:ext>
            </a:extLst>
          </p:cNvPr>
          <p:cNvPicPr>
            <a:picLocks noChangeAspect="1"/>
          </p:cNvPicPr>
          <p:nvPr/>
        </p:nvPicPr>
        <p:blipFill>
          <a:blip r:embed="rId3"/>
          <a:stretch>
            <a:fillRect/>
          </a:stretch>
        </p:blipFill>
        <p:spPr>
          <a:xfrm>
            <a:off x="7189752" y="3524558"/>
            <a:ext cx="3930820" cy="2902619"/>
          </a:xfrm>
          <a:prstGeom prst="rect">
            <a:avLst/>
          </a:prstGeom>
        </p:spPr>
      </p:pic>
    </p:spTree>
    <p:extLst>
      <p:ext uri="{BB962C8B-B14F-4D97-AF65-F5344CB8AC3E}">
        <p14:creationId xmlns:p14="http://schemas.microsoft.com/office/powerpoint/2010/main" val="305719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559E4-1060-C877-60F6-49638AC3E138}"/>
              </a:ext>
            </a:extLst>
          </p:cNvPr>
          <p:cNvSpPr>
            <a:spLocks noGrp="1"/>
          </p:cNvSpPr>
          <p:nvPr>
            <p:ph type="title"/>
          </p:nvPr>
        </p:nvSpPr>
        <p:spPr>
          <a:xfrm>
            <a:off x="532015" y="4495568"/>
            <a:ext cx="3861960" cy="1905232"/>
          </a:xfrm>
        </p:spPr>
        <p:txBody>
          <a:bodyPr anchor="ctr">
            <a:normAutofit/>
          </a:bodyPr>
          <a:lstStyle/>
          <a:p>
            <a:r>
              <a:rPr lang="en-US" sz="3200">
                <a:cs typeface="Calibri Light"/>
              </a:rPr>
              <a:t>Peaks Observed</a:t>
            </a:r>
            <a:br>
              <a:rPr lang="en-US" sz="3200">
                <a:cs typeface="Calibri Light"/>
              </a:rPr>
            </a:br>
            <a:r>
              <a:rPr lang="en-US" sz="3200">
                <a:cs typeface="Calibri Light"/>
              </a:rPr>
              <a:t>(15 deg Above and 30 deg Below)</a:t>
            </a:r>
            <a:endParaRPr lang="en-US" sz="3200"/>
          </a:p>
        </p:txBody>
      </p:sp>
      <p:sp>
        <p:nvSpPr>
          <p:cNvPr id="30" name="Rectangle 2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different colored lines&#10;&#10;Description automatically generated">
            <a:extLst>
              <a:ext uri="{FF2B5EF4-FFF2-40B4-BE49-F238E27FC236}">
                <a16:creationId xmlns:a16="http://schemas.microsoft.com/office/drawing/2014/main" id="{F42F6D4E-BA83-B56B-6896-4E90D3EDCF19}"/>
              </a:ext>
            </a:extLst>
          </p:cNvPr>
          <p:cNvPicPr>
            <a:picLocks noChangeAspect="1"/>
          </p:cNvPicPr>
          <p:nvPr/>
        </p:nvPicPr>
        <p:blipFill rotWithShape="1">
          <a:blip r:embed="rId3"/>
          <a:srcRect t="354" r="1" b="893"/>
          <a:stretch/>
        </p:blipFill>
        <p:spPr>
          <a:xfrm>
            <a:off x="518033" y="345287"/>
            <a:ext cx="5617046" cy="3566628"/>
          </a:xfrm>
          <a:prstGeom prst="rect">
            <a:avLst/>
          </a:prstGeom>
        </p:spPr>
      </p:pic>
      <p:pic>
        <p:nvPicPr>
          <p:cNvPr id="5" name="Picture 4" descr="A graph of a mixture model of displacement&#10;&#10;Description automatically generated">
            <a:extLst>
              <a:ext uri="{FF2B5EF4-FFF2-40B4-BE49-F238E27FC236}">
                <a16:creationId xmlns:a16="http://schemas.microsoft.com/office/drawing/2014/main" id="{4AF14DD2-5F43-3C73-A828-24FBD788DACC}"/>
              </a:ext>
            </a:extLst>
          </p:cNvPr>
          <p:cNvPicPr>
            <a:picLocks noChangeAspect="1"/>
          </p:cNvPicPr>
          <p:nvPr/>
        </p:nvPicPr>
        <p:blipFill rotWithShape="1">
          <a:blip r:embed="rId4"/>
          <a:srcRect t="1026" r="1" b="1"/>
          <a:stretch/>
        </p:blipFill>
        <p:spPr>
          <a:xfrm>
            <a:off x="6143584" y="348058"/>
            <a:ext cx="5604239" cy="3567486"/>
          </a:xfrm>
          <a:prstGeom prst="rect">
            <a:avLst/>
          </a:prstGeom>
        </p:spPr>
      </p:pic>
      <p:sp>
        <p:nvSpPr>
          <p:cNvPr id="38" name="Rectangle 3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C65566E-B5F3-5ED5-EE9A-8DC9ACB8B957}"/>
              </a:ext>
            </a:extLst>
          </p:cNvPr>
          <p:cNvSpPr>
            <a:spLocks noGrp="1"/>
          </p:cNvSpPr>
          <p:nvPr>
            <p:ph idx="1"/>
          </p:nvPr>
        </p:nvSpPr>
        <p:spPr>
          <a:xfrm>
            <a:off x="5162719" y="4495568"/>
            <a:ext cx="6586915" cy="1905232"/>
          </a:xfrm>
        </p:spPr>
        <p:txBody>
          <a:bodyPr anchor="ctr">
            <a:normAutofit/>
          </a:bodyPr>
          <a:lstStyle/>
          <a:p>
            <a:r>
              <a:rPr lang="en-US" sz="1400">
                <a:cs typeface="Calibri"/>
              </a:rPr>
              <a:t>There are 6 peaks observed in both the multi gaussian fits</a:t>
            </a:r>
          </a:p>
          <a:p>
            <a:r>
              <a:rPr lang="en-US" sz="1400">
                <a:cs typeface="Calibri"/>
              </a:rPr>
              <a:t>These peaks are in accordance with our earlier analysis for each concentration separately.</a:t>
            </a:r>
          </a:p>
          <a:p>
            <a:r>
              <a:rPr lang="en-US" sz="1400">
                <a:cs typeface="Calibri"/>
              </a:rPr>
              <a:t>The initial conclusion is also observed:</a:t>
            </a:r>
          </a:p>
          <a:p>
            <a:pPr lvl="1" indent="-342900">
              <a:buFont typeface="Courier New" panose="020B0604020202020204" pitchFamily="34" charset="0"/>
              <a:buChar char="o"/>
            </a:pPr>
            <a:r>
              <a:rPr lang="en-US" sz="1400">
                <a:cs typeface="Calibri"/>
              </a:rPr>
              <a:t>The smallest step size is approx. 6nm</a:t>
            </a:r>
          </a:p>
          <a:p>
            <a:pPr lvl="1" indent="-342900">
              <a:buFont typeface="Courier New" panose="020B0604020202020204" pitchFamily="34" charset="0"/>
              <a:buChar char="o"/>
            </a:pPr>
            <a:r>
              <a:rPr lang="en-US" sz="1400">
                <a:cs typeface="Calibri"/>
              </a:rPr>
              <a:t>Other higher step sizes seem to be the integral multiple of 6 (12, 24, 36, 42, 54)</a:t>
            </a:r>
          </a:p>
        </p:txBody>
      </p:sp>
    </p:spTree>
    <p:extLst>
      <p:ext uri="{BB962C8B-B14F-4D97-AF65-F5344CB8AC3E}">
        <p14:creationId xmlns:p14="http://schemas.microsoft.com/office/powerpoint/2010/main" val="3475885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1" name="Rectangle 2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3EE30-F65B-9551-7876-47F16FB77B36}"/>
              </a:ext>
            </a:extLst>
          </p:cNvPr>
          <p:cNvSpPr>
            <a:spLocks noGrp="1"/>
          </p:cNvSpPr>
          <p:nvPr>
            <p:ph type="ctrTitle"/>
          </p:nvPr>
        </p:nvSpPr>
        <p:spPr>
          <a:xfrm>
            <a:off x="1153618" y="1239927"/>
            <a:ext cx="4008586" cy="4680583"/>
          </a:xfrm>
        </p:spPr>
        <p:txBody>
          <a:bodyPr vert="horz" lIns="91440" tIns="45720" rIns="91440" bIns="45720" rtlCol="0" anchor="ctr">
            <a:normAutofit/>
          </a:bodyPr>
          <a:lstStyle/>
          <a:p>
            <a:pPr algn="l"/>
            <a:r>
              <a:rPr lang="en-US" sz="5200" kern="1200">
                <a:solidFill>
                  <a:schemeClr val="tx1"/>
                </a:solidFill>
                <a:latin typeface="+mj-lt"/>
                <a:ea typeface="+mj-ea"/>
                <a:cs typeface="+mj-cs"/>
              </a:rPr>
              <a:t>Scatter Plots for Pooled Data</a:t>
            </a:r>
            <a:br>
              <a:rPr lang="en-US" sz="5200" kern="1200">
                <a:solidFill>
                  <a:schemeClr val="tx1"/>
                </a:solidFill>
                <a:latin typeface="+mj-lt"/>
                <a:ea typeface="+mj-ea"/>
                <a:cs typeface="+mj-cs"/>
              </a:rPr>
            </a:br>
            <a:r>
              <a:rPr lang="en-US" sz="5200" kern="1200">
                <a:solidFill>
                  <a:schemeClr val="tx1"/>
                </a:solidFill>
                <a:latin typeface="+mj-lt"/>
                <a:ea typeface="+mj-ea"/>
                <a:cs typeface="+mj-cs"/>
              </a:rPr>
              <a:t>(15&amp;30 degrees)</a:t>
            </a:r>
          </a:p>
        </p:txBody>
      </p:sp>
      <p:sp>
        <p:nvSpPr>
          <p:cNvPr id="4" name="Title 1">
            <a:extLst>
              <a:ext uri="{FF2B5EF4-FFF2-40B4-BE49-F238E27FC236}">
                <a16:creationId xmlns:a16="http://schemas.microsoft.com/office/drawing/2014/main" id="{C8019743-580A-9551-CAD4-91F34BB6D3D8}"/>
              </a:ext>
            </a:extLst>
          </p:cNvPr>
          <p:cNvSpPr txBox="1">
            <a:spLocks/>
          </p:cNvSpPr>
          <p:nvPr/>
        </p:nvSpPr>
        <p:spPr>
          <a:xfrm>
            <a:off x="5613167" y="1239927"/>
            <a:ext cx="5650580" cy="46805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28600" algn="l">
              <a:spcAft>
                <a:spcPts val="600"/>
              </a:spcAft>
              <a:buFont typeface="Arial" panose="020B0604020202020204" pitchFamily="34" charset="0"/>
              <a:buChar char="•"/>
            </a:pPr>
            <a:r>
              <a:rPr lang="en-US" sz="2400">
                <a:latin typeface="+mn-lt"/>
                <a:ea typeface="+mn-ea"/>
                <a:cs typeface="+mn-cs"/>
              </a:rPr>
              <a:t>Below analysis is to understand the relation between the simultaneous steps of the particle in a linear path(d1, d2, d3, d4) </a:t>
            </a:r>
          </a:p>
          <a:p>
            <a:pPr marL="285750" indent="-228600" algn="l">
              <a:spcAft>
                <a:spcPts val="600"/>
              </a:spcAft>
              <a:buFont typeface="Arial" panose="020B0604020202020204" pitchFamily="34" charset="0"/>
              <a:buChar char="•"/>
            </a:pPr>
            <a:r>
              <a:rPr lang="en-US" sz="2400">
                <a:latin typeface="+mn-lt"/>
                <a:ea typeface="+mn-ea"/>
                <a:cs typeface="+mn-cs"/>
              </a:rPr>
              <a:t>And to understand how the cluster center(mean step size) vary</a:t>
            </a:r>
          </a:p>
          <a:p>
            <a:pPr marL="285750" indent="-228600" algn="l">
              <a:spcAft>
                <a:spcPts val="600"/>
              </a:spcAft>
              <a:buFont typeface="Arial" panose="020B0604020202020204" pitchFamily="34" charset="0"/>
              <a:buChar char="•"/>
            </a:pPr>
            <a:r>
              <a:rPr lang="en-US" sz="2400">
                <a:latin typeface="+mn-lt"/>
                <a:ea typeface="+mn-ea"/>
                <a:cs typeface="+mn-cs"/>
              </a:rPr>
              <a:t>Analysis is done for 15&amp;30 degree for pooled data only (done for individual conc too, not shown here)</a:t>
            </a:r>
          </a:p>
        </p:txBody>
      </p:sp>
    </p:spTree>
    <p:extLst>
      <p:ext uri="{BB962C8B-B14F-4D97-AF65-F5344CB8AC3E}">
        <p14:creationId xmlns:p14="http://schemas.microsoft.com/office/powerpoint/2010/main" val="3213431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0DA549B9-79B0-C490-2087-D8AD4DFCCE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5346" y="1009528"/>
            <a:ext cx="14519413" cy="4835985"/>
          </a:xfrm>
          <a:prstGeom prst="rect">
            <a:avLst/>
          </a:prstGeom>
        </p:spPr>
      </p:pic>
    </p:spTree>
    <p:extLst>
      <p:ext uri="{BB962C8B-B14F-4D97-AF65-F5344CB8AC3E}">
        <p14:creationId xmlns:p14="http://schemas.microsoft.com/office/powerpoint/2010/main" val="201201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AD91CDE-5507-F4EF-1366-E55BF05961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917" y="1129633"/>
            <a:ext cx="13756103" cy="4598735"/>
          </a:xfrm>
          <a:prstGeom prst="rect">
            <a:avLst/>
          </a:prstGeom>
        </p:spPr>
      </p:pic>
    </p:spTree>
    <p:extLst>
      <p:ext uri="{BB962C8B-B14F-4D97-AF65-F5344CB8AC3E}">
        <p14:creationId xmlns:p14="http://schemas.microsoft.com/office/powerpoint/2010/main" val="2573192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graph&#10;&#10;Description automatically generated">
            <a:extLst>
              <a:ext uri="{FF2B5EF4-FFF2-40B4-BE49-F238E27FC236}">
                <a16:creationId xmlns:a16="http://schemas.microsoft.com/office/drawing/2014/main" id="{DF81D422-7BD6-304E-437F-427C2230B432}"/>
              </a:ext>
            </a:extLst>
          </p:cNvPr>
          <p:cNvPicPr>
            <a:picLocks noChangeAspect="1"/>
          </p:cNvPicPr>
          <p:nvPr/>
        </p:nvPicPr>
        <p:blipFill>
          <a:blip r:embed="rId3"/>
          <a:stretch>
            <a:fillRect/>
          </a:stretch>
        </p:blipFill>
        <p:spPr>
          <a:xfrm>
            <a:off x="107281" y="518238"/>
            <a:ext cx="9534647" cy="4825964"/>
          </a:xfrm>
          <a:prstGeom prst="rect">
            <a:avLst/>
          </a:prstGeom>
        </p:spPr>
      </p:pic>
      <p:graphicFrame>
        <p:nvGraphicFramePr>
          <p:cNvPr id="6" name="Content Placeholder 3">
            <a:extLst>
              <a:ext uri="{FF2B5EF4-FFF2-40B4-BE49-F238E27FC236}">
                <a16:creationId xmlns:a16="http://schemas.microsoft.com/office/drawing/2014/main" id="{04C8FBC1-19BE-7D5A-D18B-653AD40B2DDB}"/>
              </a:ext>
            </a:extLst>
          </p:cNvPr>
          <p:cNvGraphicFramePr>
            <a:graphicFrameLocks noGrp="1"/>
          </p:cNvGraphicFramePr>
          <p:nvPr>
            <p:ph idx="1"/>
            <p:extLst>
              <p:ext uri="{D42A27DB-BD31-4B8C-83A1-F6EECF244321}">
                <p14:modId xmlns:p14="http://schemas.microsoft.com/office/powerpoint/2010/main" val="4138052229"/>
              </p:ext>
            </p:extLst>
          </p:nvPr>
        </p:nvGraphicFramePr>
        <p:xfrm>
          <a:off x="6268587" y="2719400"/>
          <a:ext cx="5584675" cy="37136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7" name="Picture 116" descr="A screen shot of a graph&#10;&#10;Description automatically generated">
            <a:extLst>
              <a:ext uri="{FF2B5EF4-FFF2-40B4-BE49-F238E27FC236}">
                <a16:creationId xmlns:a16="http://schemas.microsoft.com/office/drawing/2014/main" id="{DC4E8FBA-4FAE-8EE7-3FD8-D41F60EC1359}"/>
              </a:ext>
            </a:extLst>
          </p:cNvPr>
          <p:cNvPicPr>
            <a:picLocks noChangeAspect="1"/>
          </p:cNvPicPr>
          <p:nvPr/>
        </p:nvPicPr>
        <p:blipFill rotWithShape="1">
          <a:blip r:embed="rId3"/>
          <a:srcRect l="65697" b="68595"/>
          <a:stretch/>
        </p:blipFill>
        <p:spPr>
          <a:xfrm>
            <a:off x="6267314" y="230086"/>
            <a:ext cx="4763480" cy="2208480"/>
          </a:xfrm>
          <a:prstGeom prst="rect">
            <a:avLst/>
          </a:prstGeom>
        </p:spPr>
      </p:pic>
    </p:spTree>
    <p:extLst>
      <p:ext uri="{BB962C8B-B14F-4D97-AF65-F5344CB8AC3E}">
        <p14:creationId xmlns:p14="http://schemas.microsoft.com/office/powerpoint/2010/main" val="703215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E4CE08-946A-D9E6-DEE9-A9129A2E2AAC}"/>
              </a:ext>
            </a:extLst>
          </p:cNvPr>
          <p:cNvSpPr/>
          <p:nvPr/>
        </p:nvSpPr>
        <p:spPr>
          <a:xfrm>
            <a:off x="9355311" y="211310"/>
            <a:ext cx="2849496" cy="69156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a typeface="Calibri"/>
                <a:cs typeface="Calibri"/>
              </a:rPr>
              <a:t>d1 vs d3 </a:t>
            </a:r>
            <a:r>
              <a:rPr lang="en-US" sz="1600" b="1" dirty="0">
                <a:ea typeface="+mn-lt"/>
                <a:cs typeface="+mn-lt"/>
              </a:rPr>
              <a:t>(30 deg threshold)</a:t>
            </a:r>
            <a:endParaRPr lang="en-US" sz="1600">
              <a:ea typeface="+mn-lt"/>
              <a:cs typeface="+mn-lt"/>
            </a:endParaRPr>
          </a:p>
        </p:txBody>
      </p:sp>
      <p:pic>
        <p:nvPicPr>
          <p:cNvPr id="7" name="Picture 6" descr="A diagram of different colored dots&#10;&#10;Description automatically generated">
            <a:extLst>
              <a:ext uri="{FF2B5EF4-FFF2-40B4-BE49-F238E27FC236}">
                <a16:creationId xmlns:a16="http://schemas.microsoft.com/office/drawing/2014/main" id="{9C0E7C9A-FC69-4EF8-E730-CEAC4C7CE4FE}"/>
              </a:ext>
            </a:extLst>
          </p:cNvPr>
          <p:cNvPicPr>
            <a:picLocks noChangeAspect="1"/>
          </p:cNvPicPr>
          <p:nvPr/>
        </p:nvPicPr>
        <p:blipFill rotWithShape="1">
          <a:blip r:embed="rId2"/>
          <a:srcRect r="35857" b="157"/>
          <a:stretch/>
        </p:blipFill>
        <p:spPr>
          <a:xfrm>
            <a:off x="-1280" y="260477"/>
            <a:ext cx="5156355" cy="4063857"/>
          </a:xfrm>
          <a:prstGeom prst="rect">
            <a:avLst/>
          </a:prstGeom>
        </p:spPr>
      </p:pic>
      <p:sp>
        <p:nvSpPr>
          <p:cNvPr id="6" name="Rectangle 5">
            <a:extLst>
              <a:ext uri="{FF2B5EF4-FFF2-40B4-BE49-F238E27FC236}">
                <a16:creationId xmlns:a16="http://schemas.microsoft.com/office/drawing/2014/main" id="{C4F1F99C-C4AD-9F24-2A76-4F243523D1B7}"/>
              </a:ext>
            </a:extLst>
          </p:cNvPr>
          <p:cNvSpPr/>
          <p:nvPr/>
        </p:nvSpPr>
        <p:spPr>
          <a:xfrm>
            <a:off x="-2" y="5801444"/>
            <a:ext cx="2855899" cy="69156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ea typeface="Calibri"/>
                <a:cs typeface="Calibri"/>
              </a:rPr>
              <a:t>d1 vs d4 (30 deg threshold)</a:t>
            </a:r>
          </a:p>
        </p:txBody>
      </p:sp>
      <p:pic>
        <p:nvPicPr>
          <p:cNvPr id="8" name="Picture 7" descr="A chart with many colored dots&#10;&#10;Description automatically generated">
            <a:extLst>
              <a:ext uri="{FF2B5EF4-FFF2-40B4-BE49-F238E27FC236}">
                <a16:creationId xmlns:a16="http://schemas.microsoft.com/office/drawing/2014/main" id="{F101B09F-8452-2799-27EA-D284ECAD0F27}"/>
              </a:ext>
            </a:extLst>
          </p:cNvPr>
          <p:cNvPicPr>
            <a:picLocks noChangeAspect="1"/>
          </p:cNvPicPr>
          <p:nvPr/>
        </p:nvPicPr>
        <p:blipFill rotWithShape="1">
          <a:blip r:embed="rId3"/>
          <a:srcRect r="35314" b="69"/>
          <a:stretch/>
        </p:blipFill>
        <p:spPr>
          <a:xfrm>
            <a:off x="6991191" y="2790252"/>
            <a:ext cx="5204090" cy="4066563"/>
          </a:xfrm>
          <a:prstGeom prst="rect">
            <a:avLst/>
          </a:prstGeom>
        </p:spPr>
      </p:pic>
      <p:pic>
        <p:nvPicPr>
          <p:cNvPr id="9" name="Picture 8" descr="A diagram of different colored dots&#10;&#10;Description automatically generated">
            <a:extLst>
              <a:ext uri="{FF2B5EF4-FFF2-40B4-BE49-F238E27FC236}">
                <a16:creationId xmlns:a16="http://schemas.microsoft.com/office/drawing/2014/main" id="{D8A51591-D75A-779D-6D62-3957CD14453A}"/>
              </a:ext>
            </a:extLst>
          </p:cNvPr>
          <p:cNvPicPr>
            <a:picLocks noChangeAspect="1"/>
          </p:cNvPicPr>
          <p:nvPr/>
        </p:nvPicPr>
        <p:blipFill rotWithShape="1">
          <a:blip r:embed="rId2"/>
          <a:srcRect l="65764" t="314" r="-80" b="66509"/>
          <a:stretch/>
        </p:blipFill>
        <p:spPr>
          <a:xfrm>
            <a:off x="5095794" y="209250"/>
            <a:ext cx="4256924" cy="2080339"/>
          </a:xfrm>
          <a:prstGeom prst="rect">
            <a:avLst/>
          </a:prstGeom>
        </p:spPr>
      </p:pic>
      <p:pic>
        <p:nvPicPr>
          <p:cNvPr id="10" name="Picture 9" descr="A chart with many colored dots&#10;&#10;Description automatically generated">
            <a:extLst>
              <a:ext uri="{FF2B5EF4-FFF2-40B4-BE49-F238E27FC236}">
                <a16:creationId xmlns:a16="http://schemas.microsoft.com/office/drawing/2014/main" id="{ECDD26D4-3854-7306-D507-61D3B3820750}"/>
              </a:ext>
            </a:extLst>
          </p:cNvPr>
          <p:cNvPicPr>
            <a:picLocks noChangeAspect="1"/>
          </p:cNvPicPr>
          <p:nvPr/>
        </p:nvPicPr>
        <p:blipFill rotWithShape="1">
          <a:blip r:embed="rId3"/>
          <a:srcRect l="65865" r="92" b="67577"/>
          <a:stretch/>
        </p:blipFill>
        <p:spPr>
          <a:xfrm>
            <a:off x="2937862" y="4506353"/>
            <a:ext cx="4103249" cy="1984012"/>
          </a:xfrm>
          <a:prstGeom prst="rect">
            <a:avLst/>
          </a:prstGeom>
        </p:spPr>
      </p:pic>
    </p:spTree>
    <p:extLst>
      <p:ext uri="{BB962C8B-B14F-4D97-AF65-F5344CB8AC3E}">
        <p14:creationId xmlns:p14="http://schemas.microsoft.com/office/powerpoint/2010/main" val="1309210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F9BE7C-FCA3-DE40-5CFE-EAA8DCCA0024}"/>
              </a:ext>
            </a:extLst>
          </p:cNvPr>
          <p:cNvSpPr>
            <a:spLocks noGrp="1"/>
          </p:cNvSpPr>
          <p:nvPr>
            <p:ph type="title"/>
          </p:nvPr>
        </p:nvSpPr>
        <p:spPr>
          <a:xfrm>
            <a:off x="1115568" y="523027"/>
            <a:ext cx="10168128" cy="1179576"/>
          </a:xfrm>
        </p:spPr>
        <p:txBody>
          <a:bodyPr>
            <a:normAutofit/>
          </a:bodyPr>
          <a:lstStyle/>
          <a:p>
            <a:r>
              <a:rPr lang="en-US" sz="4000">
                <a:cs typeface="Calibri Light"/>
              </a:rPr>
              <a:t>Conclusions</a:t>
            </a:r>
            <a:endParaRPr lang="en-US" sz="4000"/>
          </a:p>
        </p:txBody>
      </p:sp>
      <p:sp>
        <p:nvSpPr>
          <p:cNvPr id="3" name="Content Placeholder 2">
            <a:extLst>
              <a:ext uri="{FF2B5EF4-FFF2-40B4-BE49-F238E27FC236}">
                <a16:creationId xmlns:a16="http://schemas.microsoft.com/office/drawing/2014/main" id="{95DEE36B-7A01-0EBC-FD62-249D6C548F4C}"/>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US" sz="1900" dirty="0">
                <a:ea typeface="+mn-lt"/>
                <a:cs typeface="+mn-lt"/>
              </a:rPr>
              <a:t>The obtained results for the mean step size at various ATP concentrations were in accordance with those reported in the literature.</a:t>
            </a:r>
            <a:endParaRPr lang="en-US" sz="1900">
              <a:ea typeface="Calibri"/>
              <a:cs typeface="Calibri" panose="020F0502020204030204"/>
            </a:endParaRPr>
          </a:p>
          <a:p>
            <a:r>
              <a:rPr lang="en-US" sz="1900" dirty="0">
                <a:ea typeface="+mn-lt"/>
                <a:cs typeface="+mn-lt"/>
              </a:rPr>
              <a:t>The step size increases with the increasing ATP concentration</a:t>
            </a:r>
            <a:endParaRPr lang="en-US" sz="1900">
              <a:ea typeface="Calibri"/>
              <a:cs typeface="Calibri"/>
            </a:endParaRPr>
          </a:p>
          <a:p>
            <a:r>
              <a:rPr lang="en-US" sz="1900" dirty="0">
                <a:ea typeface="+mn-lt"/>
                <a:cs typeface="+mn-lt"/>
              </a:rPr>
              <a:t>The step sizes have a relation among each other which is: </a:t>
            </a:r>
            <a:r>
              <a:rPr lang="en-US" sz="1900" dirty="0">
                <a:latin typeface="Calibri"/>
                <a:ea typeface="+mn-lt"/>
                <a:cs typeface="Arial"/>
              </a:rPr>
              <a:t>The step sizes may have a quantized nature as observed in the analysis. </a:t>
            </a:r>
            <a:r>
              <a:rPr lang="en-US" sz="1900" dirty="0">
                <a:ea typeface="+mn-lt"/>
                <a:cs typeface="+mn-lt"/>
              </a:rPr>
              <a:t>The step size at higher concentrations is either integral multiple of smallest step size or mixture of other smaller steps (if there are multiple types of systems of Actin-Myosin having a minimum each).</a:t>
            </a:r>
            <a:endParaRPr lang="en-US" sz="1900">
              <a:ea typeface="Calibri"/>
              <a:cs typeface="Calibri"/>
            </a:endParaRPr>
          </a:p>
          <a:p>
            <a:r>
              <a:rPr lang="en-US" sz="1900" dirty="0">
                <a:ea typeface="+mn-lt"/>
                <a:cs typeface="+mn-lt"/>
              </a:rPr>
              <a:t>There is possibility of a system of Actin Myosin having two or more kind of steps naturally and at higher concentrations the step sizes occur as combination of these natural steps.</a:t>
            </a:r>
            <a:endParaRPr lang="en-US" sz="1900">
              <a:ea typeface="Calibri"/>
              <a:cs typeface="Calibri" panose="020F0502020204030204"/>
            </a:endParaRPr>
          </a:p>
          <a:p>
            <a:r>
              <a:rPr lang="en-US" sz="1900" dirty="0">
                <a:ea typeface="+mn-lt"/>
                <a:cs typeface="+mn-lt"/>
              </a:rPr>
              <a:t>The simultaneous steps in a linear path are approximately equal. There is no variation of step size in simultaneous steps taken by the particle.</a:t>
            </a:r>
            <a:endParaRPr lang="en-US" sz="1900">
              <a:ea typeface="Calibri"/>
              <a:cs typeface="Calibri"/>
            </a:endParaRPr>
          </a:p>
        </p:txBody>
      </p:sp>
      <p:sp>
        <p:nvSpPr>
          <p:cNvPr id="15" name="Rectangle 14">
            <a:extLst>
              <a:ext uri="{FF2B5EF4-FFF2-40B4-BE49-F238E27FC236}">
                <a16:creationId xmlns:a16="http://schemas.microsoft.com/office/drawing/2014/main" id="{2FD1BC1A-B92F-F2DB-2246-EC6DF524F8DA}"/>
              </a:ext>
              <a:ext uri="{C183D7F6-B498-43B3-948B-1728B52AA6E4}">
                <adec:decorative xmlns:adec="http://schemas.microsoft.com/office/drawing/2017/decorative" val="1"/>
              </a:ext>
            </a:extLst>
          </p:cNvPr>
          <p:cNvSpPr>
            <a:spLocks/>
          </p:cNvSpPr>
          <p:nvPr/>
        </p:nvSpPr>
        <p:spPr>
          <a:xfrm>
            <a:off x="5776" y="758952"/>
            <a:ext cx="473797" cy="710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FD1BC1A-B92F-F2DB-2246-EC6DF524F8DA}"/>
              </a:ext>
              <a:ext uri="{C183D7F6-B498-43B3-948B-1728B52AA6E4}">
                <adec:decorative xmlns:adec="http://schemas.microsoft.com/office/drawing/2017/decorative" val="1"/>
              </a:ext>
            </a:extLst>
          </p:cNvPr>
          <p:cNvSpPr>
            <a:spLocks/>
          </p:cNvSpPr>
          <p:nvPr/>
        </p:nvSpPr>
        <p:spPr>
          <a:xfrm>
            <a:off x="705743" y="760953"/>
            <a:ext cx="128016" cy="704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44430CB-6D32-2BD7-20DE-45106580CE59}"/>
              </a:ext>
              <a:ext uri="{C183D7F6-B498-43B3-948B-1728B52AA6E4}">
                <adec:decorative xmlns:adec="http://schemas.microsoft.com/office/drawing/2017/decorative" val="1"/>
              </a:ext>
            </a:extLst>
          </p:cNvPr>
          <p:cNvSpPr>
            <a:spLocks/>
          </p:cNvSpPr>
          <p:nvPr/>
        </p:nvSpPr>
        <p:spPr>
          <a:xfrm>
            <a:off x="526447" y="760952"/>
            <a:ext cx="128016" cy="704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BF29B82D-38F0-2C5A-1BDE-AE44E8663F5A}"/>
              </a:ext>
              <a:ext uri="{C183D7F6-B498-43B3-948B-1728B52AA6E4}">
                <adec:decorative xmlns:adec="http://schemas.microsoft.com/office/drawing/2017/decorative" val="1"/>
              </a:ext>
            </a:extLst>
          </p:cNvPr>
          <p:cNvSpPr>
            <a:spLocks/>
          </p:cNvSpPr>
          <p:nvPr/>
        </p:nvSpPr>
        <p:spPr>
          <a:xfrm>
            <a:off x="11576650" y="694917"/>
            <a:ext cx="614670" cy="710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62C4390-3B43-8846-D368-48ECAD7CB550}"/>
              </a:ext>
              <a:ext uri="{C183D7F6-B498-43B3-948B-1728B52AA6E4}">
                <adec:decorative xmlns:adec="http://schemas.microsoft.com/office/drawing/2017/decorative" val="1"/>
              </a:ext>
            </a:extLst>
          </p:cNvPr>
          <p:cNvSpPr>
            <a:spLocks/>
          </p:cNvSpPr>
          <p:nvPr/>
        </p:nvSpPr>
        <p:spPr>
          <a:xfrm>
            <a:off x="11360936" y="696918"/>
            <a:ext cx="128016" cy="704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68B9188-F479-CD61-1397-D665D3A5BDB6}"/>
              </a:ext>
              <a:ext uri="{C183D7F6-B498-43B3-948B-1728B52AA6E4}">
                <adec:decorative xmlns:adec="http://schemas.microsoft.com/office/drawing/2017/decorative" val="1"/>
              </a:ext>
            </a:extLst>
          </p:cNvPr>
          <p:cNvSpPr>
            <a:spLocks/>
          </p:cNvSpPr>
          <p:nvPr/>
        </p:nvSpPr>
        <p:spPr>
          <a:xfrm>
            <a:off x="11156027" y="696917"/>
            <a:ext cx="128016" cy="704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18181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97792-62F5-6B05-539B-3519B78E9723}"/>
              </a:ext>
            </a:extLst>
          </p:cNvPr>
          <p:cNvSpPr>
            <a:spLocks noGrp="1"/>
          </p:cNvSpPr>
          <p:nvPr>
            <p:ph type="ctrTitle"/>
          </p:nvPr>
        </p:nvSpPr>
        <p:spPr>
          <a:xfrm>
            <a:off x="1524000" y="1293338"/>
            <a:ext cx="9144000" cy="3274592"/>
          </a:xfrm>
        </p:spPr>
        <p:txBody>
          <a:bodyPr anchor="ctr">
            <a:normAutofit/>
          </a:bodyPr>
          <a:lstStyle/>
          <a:p>
            <a:r>
              <a:rPr lang="en-US" sz="7200" b="1">
                <a:latin typeface="Franklin Gothic"/>
              </a:rPr>
              <a:t>Thank You</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59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C0341-D228-D006-16B6-387A93465205}"/>
              </a:ext>
            </a:extLst>
          </p:cNvPr>
          <p:cNvSpPr>
            <a:spLocks noGrp="1"/>
          </p:cNvSpPr>
          <p:nvPr>
            <p:ph type="title"/>
          </p:nvPr>
        </p:nvSpPr>
        <p:spPr>
          <a:xfrm>
            <a:off x="645064" y="525982"/>
            <a:ext cx="4282983" cy="1200361"/>
          </a:xfrm>
        </p:spPr>
        <p:txBody>
          <a:bodyPr anchor="b">
            <a:normAutofit/>
          </a:bodyPr>
          <a:lstStyle/>
          <a:p>
            <a:r>
              <a:rPr lang="en-US" sz="3600">
                <a:ea typeface="Calibri Light"/>
                <a:cs typeface="Calibri Light"/>
              </a:rPr>
              <a:t>Linear Paths </a:t>
            </a:r>
            <a:endParaRPr lang="en-US" sz="3600"/>
          </a:p>
        </p:txBody>
      </p:sp>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58DED3-56D3-3951-4F68-891C5A46653C}"/>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2200" dirty="0">
                <a:ea typeface="Calibri"/>
                <a:cs typeface="Calibri"/>
              </a:rPr>
              <a:t>The particle motion is random</a:t>
            </a:r>
          </a:p>
          <a:p>
            <a:r>
              <a:rPr lang="en-US" sz="2200" dirty="0">
                <a:ea typeface="Calibri"/>
                <a:cs typeface="Calibri"/>
              </a:rPr>
              <a:t>To analyze the step sizes only linear paths are considered</a:t>
            </a:r>
          </a:p>
          <a:p>
            <a:r>
              <a:rPr lang="en-US" sz="2200" dirty="0">
                <a:ea typeface="Calibri"/>
                <a:cs typeface="Calibri"/>
              </a:rPr>
              <a:t>Threshold angle, which is maximum change in angle between two steps</a:t>
            </a:r>
          </a:p>
          <a:p>
            <a:r>
              <a:rPr lang="en-US" sz="2200" dirty="0">
                <a:ea typeface="Calibri"/>
                <a:cs typeface="Calibri"/>
              </a:rPr>
              <a:t>The threshold angles considered for analysis are – 15 and 30 deg</a:t>
            </a: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5AEE893B-6A29-5576-D1F6-E1A95D6CAD29}"/>
              </a:ext>
            </a:extLst>
          </p:cNvPr>
          <p:cNvGrpSpPr/>
          <p:nvPr/>
        </p:nvGrpSpPr>
        <p:grpSpPr>
          <a:xfrm>
            <a:off x="6298045" y="650494"/>
            <a:ext cx="5007403" cy="5324141"/>
            <a:chOff x="639995" y="966606"/>
            <a:chExt cx="4926784" cy="5238423"/>
          </a:xfrm>
        </p:grpSpPr>
        <p:pic>
          <p:nvPicPr>
            <p:cNvPr id="5" name="Picture 4">
              <a:extLst>
                <a:ext uri="{FF2B5EF4-FFF2-40B4-BE49-F238E27FC236}">
                  <a16:creationId xmlns:a16="http://schemas.microsoft.com/office/drawing/2014/main" id="{042B125B-BE3E-3D36-63D2-433426B187CF}"/>
                </a:ext>
              </a:extLst>
            </p:cNvPr>
            <p:cNvPicPr>
              <a:picLocks noChangeAspect="1"/>
            </p:cNvPicPr>
            <p:nvPr/>
          </p:nvPicPr>
          <p:blipFill>
            <a:blip r:embed="rId2"/>
            <a:stretch>
              <a:fillRect/>
            </a:stretch>
          </p:blipFill>
          <p:spPr>
            <a:xfrm>
              <a:off x="639995" y="966606"/>
              <a:ext cx="4926784" cy="3251105"/>
            </a:xfrm>
            <a:prstGeom prst="rect">
              <a:avLst/>
            </a:prstGeom>
          </p:spPr>
        </p:pic>
        <p:grpSp>
          <p:nvGrpSpPr>
            <p:cNvPr id="6" name="Group 5">
              <a:extLst>
                <a:ext uri="{FF2B5EF4-FFF2-40B4-BE49-F238E27FC236}">
                  <a16:creationId xmlns:a16="http://schemas.microsoft.com/office/drawing/2014/main" id="{2B67673B-D395-3FFC-68CC-74CA17747FF2}"/>
                </a:ext>
              </a:extLst>
            </p:cNvPr>
            <p:cNvGrpSpPr/>
            <p:nvPr/>
          </p:nvGrpSpPr>
          <p:grpSpPr>
            <a:xfrm>
              <a:off x="985596" y="4570452"/>
              <a:ext cx="4206636" cy="1634577"/>
              <a:chOff x="985596" y="4570452"/>
              <a:chExt cx="4206636" cy="1634577"/>
            </a:xfrm>
          </p:grpSpPr>
          <p:pic>
            <p:nvPicPr>
              <p:cNvPr id="7" name="Picture 6">
                <a:extLst>
                  <a:ext uri="{FF2B5EF4-FFF2-40B4-BE49-F238E27FC236}">
                    <a16:creationId xmlns:a16="http://schemas.microsoft.com/office/drawing/2014/main" id="{99BEAB61-BF7B-68B1-A0B6-642BF3FD9A72}"/>
                  </a:ext>
                </a:extLst>
              </p:cNvPr>
              <p:cNvPicPr>
                <a:picLocks noChangeAspect="1"/>
              </p:cNvPicPr>
              <p:nvPr/>
            </p:nvPicPr>
            <p:blipFill>
              <a:blip r:embed="rId3"/>
              <a:stretch>
                <a:fillRect/>
              </a:stretch>
            </p:blipFill>
            <p:spPr>
              <a:xfrm>
                <a:off x="985596" y="4570452"/>
                <a:ext cx="2385594" cy="841974"/>
              </a:xfrm>
              <a:prstGeom prst="rect">
                <a:avLst/>
              </a:prstGeom>
            </p:spPr>
          </p:pic>
          <p:grpSp>
            <p:nvGrpSpPr>
              <p:cNvPr id="8" name="Group 7">
                <a:extLst>
                  <a:ext uri="{FF2B5EF4-FFF2-40B4-BE49-F238E27FC236}">
                    <a16:creationId xmlns:a16="http://schemas.microsoft.com/office/drawing/2014/main" id="{81A9D393-32F4-69D2-70FE-100C19AB670A}"/>
                  </a:ext>
                </a:extLst>
              </p:cNvPr>
              <p:cNvGrpSpPr/>
              <p:nvPr/>
            </p:nvGrpSpPr>
            <p:grpSpPr>
              <a:xfrm>
                <a:off x="1027991" y="5571771"/>
                <a:ext cx="4164241" cy="633258"/>
                <a:chOff x="1027991" y="5571771"/>
                <a:chExt cx="4164241" cy="633258"/>
              </a:xfrm>
            </p:grpSpPr>
            <p:pic>
              <p:nvPicPr>
                <p:cNvPr id="10" name="Picture 9">
                  <a:extLst>
                    <a:ext uri="{FF2B5EF4-FFF2-40B4-BE49-F238E27FC236}">
                      <a16:creationId xmlns:a16="http://schemas.microsoft.com/office/drawing/2014/main" id="{D3CA71E0-2886-5826-5D8C-0CA96A5EF075}"/>
                    </a:ext>
                  </a:extLst>
                </p:cNvPr>
                <p:cNvPicPr>
                  <a:picLocks noChangeAspect="1"/>
                </p:cNvPicPr>
                <p:nvPr/>
              </p:nvPicPr>
              <p:blipFill>
                <a:blip r:embed="rId4"/>
                <a:stretch>
                  <a:fillRect/>
                </a:stretch>
              </p:blipFill>
              <p:spPr>
                <a:xfrm>
                  <a:off x="2178393" y="5571771"/>
                  <a:ext cx="3013839" cy="633258"/>
                </a:xfrm>
                <a:prstGeom prst="rect">
                  <a:avLst/>
                </a:prstGeom>
              </p:spPr>
            </p:pic>
            <p:pic>
              <p:nvPicPr>
                <p:cNvPr id="11" name="Picture 10">
                  <a:extLst>
                    <a:ext uri="{FF2B5EF4-FFF2-40B4-BE49-F238E27FC236}">
                      <a16:creationId xmlns:a16="http://schemas.microsoft.com/office/drawing/2014/main" id="{9CBE9DAD-1154-F0C4-2147-028DA7ED57CE}"/>
                    </a:ext>
                  </a:extLst>
                </p:cNvPr>
                <p:cNvPicPr>
                  <a:picLocks noChangeAspect="1"/>
                </p:cNvPicPr>
                <p:nvPr/>
              </p:nvPicPr>
              <p:blipFill>
                <a:blip r:embed="rId5"/>
                <a:stretch>
                  <a:fillRect/>
                </a:stretch>
              </p:blipFill>
              <p:spPr>
                <a:xfrm>
                  <a:off x="1027991" y="5645513"/>
                  <a:ext cx="1185824" cy="416641"/>
                </a:xfrm>
                <a:prstGeom prst="rect">
                  <a:avLst/>
                </a:prstGeom>
              </p:spPr>
            </p:pic>
          </p:grpSp>
          <p:pic>
            <p:nvPicPr>
              <p:cNvPr id="9" name="Picture 8">
                <a:extLst>
                  <a:ext uri="{FF2B5EF4-FFF2-40B4-BE49-F238E27FC236}">
                    <a16:creationId xmlns:a16="http://schemas.microsoft.com/office/drawing/2014/main" id="{1B9A921D-12DB-EF23-4CE5-EF8F633B1160}"/>
                  </a:ext>
                </a:extLst>
              </p:cNvPr>
              <p:cNvPicPr>
                <a:picLocks noChangeAspect="1"/>
              </p:cNvPicPr>
              <p:nvPr/>
            </p:nvPicPr>
            <p:blipFill>
              <a:blip r:embed="rId6"/>
              <a:stretch>
                <a:fillRect/>
              </a:stretch>
            </p:blipFill>
            <p:spPr>
              <a:xfrm>
                <a:off x="3435664" y="4765704"/>
                <a:ext cx="1682814" cy="484263"/>
              </a:xfrm>
              <a:prstGeom prst="rect">
                <a:avLst/>
              </a:prstGeom>
            </p:spPr>
          </p:pic>
        </p:grpSp>
      </p:grpSp>
    </p:spTree>
    <p:extLst>
      <p:ext uri="{BB962C8B-B14F-4D97-AF65-F5344CB8AC3E}">
        <p14:creationId xmlns:p14="http://schemas.microsoft.com/office/powerpoint/2010/main" val="155159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6" name="Rectangle 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429565-3C42-396B-713A-60E2DE8B2F4F}"/>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800" b="1" kern="1200" dirty="0">
                <a:solidFill>
                  <a:schemeClr val="tx1"/>
                </a:solidFill>
                <a:latin typeface="+mj-lt"/>
                <a:ea typeface="+mj-ea"/>
                <a:cs typeface="+mj-cs"/>
              </a:rPr>
              <a:t>The Trajectory of Particles</a:t>
            </a:r>
            <a:endParaRPr lang="en-US" sz="4800" kern="1200" dirty="0">
              <a:solidFill>
                <a:schemeClr val="tx1"/>
              </a:solidFill>
              <a:latin typeface="+mj-lt"/>
              <a:ea typeface="+mj-ea"/>
              <a:cs typeface="+mj-cs"/>
            </a:endParaRPr>
          </a:p>
        </p:txBody>
      </p:sp>
      <p:sp>
        <p:nvSpPr>
          <p:cNvPr id="4" name="Subtitle 3">
            <a:extLst>
              <a:ext uri="{FF2B5EF4-FFF2-40B4-BE49-F238E27FC236}">
                <a16:creationId xmlns:a16="http://schemas.microsoft.com/office/drawing/2014/main" id="{E7E3E532-4E20-FE8C-6722-04DEDEB4DE53}"/>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marL="342900" indent="-342900" algn="l">
              <a:buChar char="•"/>
            </a:pPr>
            <a:r>
              <a:rPr lang="en-US" b="1"/>
              <a:t>Analysis is done for 0.001 mM ATP data</a:t>
            </a:r>
            <a:endParaRPr lang="en-US">
              <a:ea typeface="Calibri" panose="020F0502020204030204"/>
              <a:cs typeface="Calibri" panose="020F0502020204030204"/>
            </a:endParaRPr>
          </a:p>
          <a:p>
            <a:pPr marL="342900" indent="-342900" algn="l">
              <a:buChar char="•"/>
            </a:pPr>
            <a:r>
              <a:rPr lang="en-US" b="1"/>
              <a:t>Analyzing the points where the threshold(15 deg) is crossed and linear  paths</a:t>
            </a:r>
            <a:endParaRPr lang="en-US">
              <a:ea typeface="Calibri" panose="020F0502020204030204"/>
              <a:cs typeface="Calibri" panose="020F0502020204030204"/>
            </a:endParaRPr>
          </a:p>
          <a:p>
            <a:pPr marL="342900" indent="-342900" algn="l">
              <a:buChar char="•"/>
            </a:pPr>
            <a:r>
              <a:rPr lang="en-US" b="1"/>
              <a:t>Change in color(to blue) means the threshold is crossed </a:t>
            </a:r>
            <a:endParaRPr lang="en-US">
              <a:ea typeface="Calibri" panose="020F0502020204030204"/>
              <a:cs typeface="Calibri" panose="020F0502020204030204"/>
            </a:endParaRPr>
          </a:p>
          <a:p>
            <a:pPr marL="342900" indent="-342900" algn="l">
              <a:buChar char="•"/>
            </a:pPr>
            <a:r>
              <a:rPr lang="en-US" b="1" dirty="0"/>
              <a:t>Points in Blue are in a linear path(with threshold of 15 degrees)</a:t>
            </a:r>
            <a:endParaRPr lang="en-US" b="1" dirty="0">
              <a:ea typeface="Calibri"/>
              <a:cs typeface="Calibri"/>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816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showing a line graph&#10;&#10;Description automatically generated">
            <a:extLst>
              <a:ext uri="{FF2B5EF4-FFF2-40B4-BE49-F238E27FC236}">
                <a16:creationId xmlns:a16="http://schemas.microsoft.com/office/drawing/2014/main" id="{1135CB92-89D7-0610-610B-CE2643F9F334}"/>
              </a:ext>
            </a:extLst>
          </p:cNvPr>
          <p:cNvPicPr>
            <a:picLocks noChangeAspect="1"/>
          </p:cNvPicPr>
          <p:nvPr/>
        </p:nvPicPr>
        <p:blipFill>
          <a:blip r:embed="rId2"/>
          <a:stretch>
            <a:fillRect/>
          </a:stretch>
        </p:blipFill>
        <p:spPr>
          <a:xfrm>
            <a:off x="1179830" y="110640"/>
            <a:ext cx="3947078" cy="3076044"/>
          </a:xfrm>
          <a:prstGeom prst="rect">
            <a:avLst/>
          </a:prstGeom>
        </p:spPr>
      </p:pic>
      <p:cxnSp>
        <p:nvCxnSpPr>
          <p:cNvPr id="30" name="Straight Connector 2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C388B9-1DCC-B8DB-3379-4115D483ACB6}"/>
              </a:ext>
            </a:extLst>
          </p:cNvPr>
          <p:cNvPicPr>
            <a:picLocks noChangeAspect="1"/>
          </p:cNvPicPr>
          <p:nvPr/>
        </p:nvPicPr>
        <p:blipFill>
          <a:blip r:embed="rId3"/>
          <a:stretch>
            <a:fillRect/>
          </a:stretch>
        </p:blipFill>
        <p:spPr>
          <a:xfrm>
            <a:off x="6403232" y="196580"/>
            <a:ext cx="5416670" cy="2990104"/>
          </a:xfrm>
          <a:prstGeom prst="rect">
            <a:avLst/>
          </a:prstGeom>
        </p:spPr>
      </p:pic>
      <p:cxnSp>
        <p:nvCxnSpPr>
          <p:cNvPr id="31" name="Straight Connector 30">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A graph with colorful lines&#10;&#10;Description automatically generated">
            <a:extLst>
              <a:ext uri="{FF2B5EF4-FFF2-40B4-BE49-F238E27FC236}">
                <a16:creationId xmlns:a16="http://schemas.microsoft.com/office/drawing/2014/main" id="{8175A448-EB33-44E0-3F92-D179EBED8550}"/>
              </a:ext>
            </a:extLst>
          </p:cNvPr>
          <p:cNvPicPr>
            <a:picLocks noChangeAspect="1"/>
          </p:cNvPicPr>
          <p:nvPr/>
        </p:nvPicPr>
        <p:blipFill>
          <a:blip r:embed="rId4"/>
          <a:stretch>
            <a:fillRect/>
          </a:stretch>
        </p:blipFill>
        <p:spPr>
          <a:xfrm>
            <a:off x="1117775" y="3671316"/>
            <a:ext cx="3945144" cy="3193275"/>
          </a:xfrm>
          <a:prstGeom prst="rect">
            <a:avLst/>
          </a:prstGeom>
        </p:spPr>
      </p:pic>
      <p:pic>
        <p:nvPicPr>
          <p:cNvPr id="7" name="Picture 6">
            <a:extLst>
              <a:ext uri="{FF2B5EF4-FFF2-40B4-BE49-F238E27FC236}">
                <a16:creationId xmlns:a16="http://schemas.microsoft.com/office/drawing/2014/main" id="{4852D419-8DAE-DD2F-3149-584CAC57BD80}"/>
              </a:ext>
            </a:extLst>
          </p:cNvPr>
          <p:cNvPicPr>
            <a:picLocks noChangeAspect="1"/>
          </p:cNvPicPr>
          <p:nvPr/>
        </p:nvPicPr>
        <p:blipFill>
          <a:blip r:embed="rId5"/>
          <a:stretch>
            <a:fillRect/>
          </a:stretch>
        </p:blipFill>
        <p:spPr>
          <a:xfrm rot="5400000">
            <a:off x="7540144" y="2390811"/>
            <a:ext cx="2982427" cy="5549904"/>
          </a:xfrm>
          <a:prstGeom prst="rect">
            <a:avLst/>
          </a:prstGeom>
        </p:spPr>
      </p:pic>
    </p:spTree>
    <p:extLst>
      <p:ext uri="{BB962C8B-B14F-4D97-AF65-F5344CB8AC3E}">
        <p14:creationId xmlns:p14="http://schemas.microsoft.com/office/powerpoint/2010/main" val="121153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B09C96A-1D0A-A8F4-2A7C-AD70F482EC7F}"/>
              </a:ext>
            </a:extLst>
          </p:cNvPr>
          <p:cNvSpPr>
            <a:spLocks noGrp="1"/>
          </p:cNvSpPr>
          <p:nvPr>
            <p:ph type="title"/>
          </p:nvPr>
        </p:nvSpPr>
        <p:spPr>
          <a:xfrm>
            <a:off x="838200" y="978408"/>
            <a:ext cx="3721608" cy="1106424"/>
          </a:xfrm>
        </p:spPr>
        <p:txBody>
          <a:bodyPr>
            <a:normAutofit/>
          </a:bodyPr>
          <a:lstStyle/>
          <a:p>
            <a:r>
              <a:rPr lang="en-US" sz="2800">
                <a:ea typeface="Calibri Light"/>
                <a:cs typeface="Calibri Light"/>
              </a:rPr>
              <a:t>Linear steps in the trajectory</a:t>
            </a:r>
            <a:endParaRPr lang="en-US" sz="2800"/>
          </a:p>
        </p:txBody>
      </p:sp>
      <p:sp>
        <p:nvSpPr>
          <p:cNvPr id="16" name="Rectangle 15">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A139520E-9AB3-AAAB-5AB8-BDA47951463E}"/>
              </a:ext>
            </a:extLst>
          </p:cNvPr>
          <p:cNvSpPr>
            <a:spLocks noGrp="1"/>
          </p:cNvSpPr>
          <p:nvPr>
            <p:ph idx="1"/>
          </p:nvPr>
        </p:nvSpPr>
        <p:spPr>
          <a:xfrm>
            <a:off x="838200" y="2368296"/>
            <a:ext cx="3721608" cy="3502152"/>
          </a:xfrm>
        </p:spPr>
        <p:txBody>
          <a:bodyPr vert="horz" lIns="91440" tIns="45720" rIns="91440" bIns="45720" rtlCol="0" anchor="ctr">
            <a:normAutofit/>
          </a:bodyPr>
          <a:lstStyle/>
          <a:p>
            <a:pPr>
              <a:buFont typeface="Arial,Sans-Serif" panose="020B0604020202020204" pitchFamily="34" charset="0"/>
            </a:pPr>
            <a:r>
              <a:rPr lang="en-US" sz="1800">
                <a:latin typeface="Helvetica Neue"/>
              </a:rPr>
              <a:t>Analyzing the points where the threshold (15 deg) is crossed and linear paths</a:t>
            </a:r>
          </a:p>
          <a:p>
            <a:pPr>
              <a:buFont typeface="Arial,Sans-Serif" panose="020B0604020202020204" pitchFamily="34" charset="0"/>
            </a:pPr>
            <a:r>
              <a:rPr lang="en-US" sz="1800">
                <a:latin typeface="Helvetica Neue"/>
              </a:rPr>
              <a:t>Change in color (to blue) means the threshold is crossed </a:t>
            </a:r>
          </a:p>
          <a:p>
            <a:pPr>
              <a:buFont typeface="Arial,Sans-Serif" panose="020B0604020202020204" pitchFamily="34" charset="0"/>
            </a:pPr>
            <a:r>
              <a:rPr lang="en-US" sz="1800">
                <a:latin typeface="Helvetica Neue"/>
              </a:rPr>
              <a:t>Points in Blue are in a linear path (with threshold of 15 degrees)</a:t>
            </a:r>
          </a:p>
        </p:txBody>
      </p:sp>
      <p:pic>
        <p:nvPicPr>
          <p:cNvPr id="2" name="Picture 1">
            <a:extLst>
              <a:ext uri="{FF2B5EF4-FFF2-40B4-BE49-F238E27FC236}">
                <a16:creationId xmlns:a16="http://schemas.microsoft.com/office/drawing/2014/main" id="{613302FC-84E8-847F-6134-4388D66E7688}"/>
              </a:ext>
            </a:extLst>
          </p:cNvPr>
          <p:cNvPicPr>
            <a:picLocks noChangeAspect="1"/>
          </p:cNvPicPr>
          <p:nvPr/>
        </p:nvPicPr>
        <p:blipFill>
          <a:blip r:embed="rId2"/>
          <a:stretch>
            <a:fillRect/>
          </a:stretch>
        </p:blipFill>
        <p:spPr>
          <a:xfrm>
            <a:off x="5233267" y="714986"/>
            <a:ext cx="3248351" cy="2525593"/>
          </a:xfrm>
          <a:prstGeom prst="rect">
            <a:avLst/>
          </a:prstGeom>
        </p:spPr>
      </p:pic>
      <p:pic>
        <p:nvPicPr>
          <p:cNvPr id="3" name="Picture 2">
            <a:extLst>
              <a:ext uri="{FF2B5EF4-FFF2-40B4-BE49-F238E27FC236}">
                <a16:creationId xmlns:a16="http://schemas.microsoft.com/office/drawing/2014/main" id="{5F96189B-1A5B-CDDA-9DCF-DEFDBF8997BD}"/>
              </a:ext>
            </a:extLst>
          </p:cNvPr>
          <p:cNvPicPr>
            <a:picLocks noChangeAspect="1"/>
          </p:cNvPicPr>
          <p:nvPr/>
        </p:nvPicPr>
        <p:blipFill>
          <a:blip r:embed="rId3"/>
          <a:stretch>
            <a:fillRect/>
          </a:stretch>
        </p:blipFill>
        <p:spPr>
          <a:xfrm>
            <a:off x="8589914" y="1080428"/>
            <a:ext cx="3248352" cy="1794714"/>
          </a:xfrm>
          <a:prstGeom prst="rect">
            <a:avLst/>
          </a:prstGeom>
        </p:spPr>
      </p:pic>
      <p:pic>
        <p:nvPicPr>
          <p:cNvPr id="4" name="Picture 3" descr="A graph with red and blue dots&#10;&#10;Description automatically generated">
            <a:extLst>
              <a:ext uri="{FF2B5EF4-FFF2-40B4-BE49-F238E27FC236}">
                <a16:creationId xmlns:a16="http://schemas.microsoft.com/office/drawing/2014/main" id="{E443C432-8A8C-0A87-3AC3-A0A5FF9AB1AB}"/>
              </a:ext>
            </a:extLst>
          </p:cNvPr>
          <p:cNvPicPr>
            <a:picLocks noChangeAspect="1"/>
          </p:cNvPicPr>
          <p:nvPr/>
        </p:nvPicPr>
        <p:blipFill>
          <a:blip r:embed="rId4"/>
          <a:stretch>
            <a:fillRect/>
          </a:stretch>
        </p:blipFill>
        <p:spPr>
          <a:xfrm>
            <a:off x="5233268" y="3466713"/>
            <a:ext cx="3248352" cy="2631165"/>
          </a:xfrm>
          <a:prstGeom prst="rect">
            <a:avLst/>
          </a:prstGeom>
        </p:spPr>
      </p:pic>
      <p:pic>
        <p:nvPicPr>
          <p:cNvPr id="5" name="Picture 4" descr="A graph of a line with red and blue dots&#10;&#10;Description automatically generated">
            <a:extLst>
              <a:ext uri="{FF2B5EF4-FFF2-40B4-BE49-F238E27FC236}">
                <a16:creationId xmlns:a16="http://schemas.microsoft.com/office/drawing/2014/main" id="{937D6D63-C43A-5B59-AACD-B28A7E6484F5}"/>
              </a:ext>
            </a:extLst>
          </p:cNvPr>
          <p:cNvPicPr>
            <a:picLocks noChangeAspect="1"/>
          </p:cNvPicPr>
          <p:nvPr/>
        </p:nvPicPr>
        <p:blipFill>
          <a:blip r:embed="rId5"/>
          <a:stretch>
            <a:fillRect/>
          </a:stretch>
        </p:blipFill>
        <p:spPr>
          <a:xfrm rot="5400000">
            <a:off x="9339258" y="3156656"/>
            <a:ext cx="1749663" cy="3248352"/>
          </a:xfrm>
          <a:prstGeom prst="rect">
            <a:avLst/>
          </a:prstGeom>
        </p:spPr>
      </p:pic>
    </p:spTree>
    <p:extLst>
      <p:ext uri="{BB962C8B-B14F-4D97-AF65-F5344CB8AC3E}">
        <p14:creationId xmlns:p14="http://schemas.microsoft.com/office/powerpoint/2010/main" val="68880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D74AA0-C216-158A-2289-A4F1CD0151B3}"/>
              </a:ext>
            </a:extLst>
          </p:cNvPr>
          <p:cNvSpPr>
            <a:spLocks noGrp="1"/>
          </p:cNvSpPr>
          <p:nvPr>
            <p:ph type="title"/>
          </p:nvPr>
        </p:nvSpPr>
        <p:spPr>
          <a:xfrm>
            <a:off x="838200" y="978408"/>
            <a:ext cx="3721608" cy="1106424"/>
          </a:xfrm>
        </p:spPr>
        <p:txBody>
          <a:bodyPr>
            <a:normAutofit/>
          </a:bodyPr>
          <a:lstStyle/>
          <a:p>
            <a:r>
              <a:rPr lang="en-US" sz="2800">
                <a:ea typeface="+mj-lt"/>
                <a:cs typeface="+mj-lt"/>
              </a:rPr>
              <a:t>Displacement of Particle vs Time</a:t>
            </a:r>
          </a:p>
        </p:txBody>
      </p:sp>
      <p:sp>
        <p:nvSpPr>
          <p:cNvPr id="45" name="Rectangle 44">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570B58E-2895-27CC-597F-B6E56B4BB29A}"/>
              </a:ext>
            </a:extLst>
          </p:cNvPr>
          <p:cNvSpPr>
            <a:spLocks noGrp="1"/>
          </p:cNvSpPr>
          <p:nvPr>
            <p:ph idx="1"/>
          </p:nvPr>
        </p:nvSpPr>
        <p:spPr>
          <a:xfrm>
            <a:off x="838200" y="2368296"/>
            <a:ext cx="3721608" cy="3502152"/>
          </a:xfrm>
        </p:spPr>
        <p:txBody>
          <a:bodyPr vert="horz" lIns="91440" tIns="45720" rIns="91440" bIns="45720" rtlCol="0" anchor="ctr">
            <a:normAutofit/>
          </a:bodyPr>
          <a:lstStyle/>
          <a:p>
            <a:pPr marL="285750" indent="-285750">
              <a:buFont typeface="Arial,Sans-Serif" panose="020B0604020202020204" pitchFamily="34" charset="0"/>
            </a:pPr>
            <a:r>
              <a:rPr lang="en-US" sz="2000" dirty="0">
                <a:latin typeface="Calibri"/>
                <a:ea typeface="Calibri"/>
                <a:cs typeface="Calibri"/>
              </a:rPr>
              <a:t>Analysis is done for 0.001 mM ATP data</a:t>
            </a:r>
          </a:p>
          <a:p>
            <a:pPr marL="285750" indent="-285750">
              <a:buFont typeface="Arial,Sans-Serif" panose="020B0604020202020204" pitchFamily="34" charset="0"/>
            </a:pPr>
            <a:r>
              <a:rPr lang="en-US" sz="2000" dirty="0">
                <a:latin typeface="Calibri"/>
                <a:ea typeface="Calibri"/>
                <a:cs typeface="Calibri"/>
              </a:rPr>
              <a:t>Displacement at every interval of 10 </a:t>
            </a:r>
            <a:r>
              <a:rPr lang="en-US" sz="2000" err="1">
                <a:latin typeface="Calibri"/>
                <a:ea typeface="Calibri"/>
                <a:cs typeface="Calibri"/>
              </a:rPr>
              <a:t>ms</a:t>
            </a:r>
            <a:r>
              <a:rPr lang="en-US" sz="2000" dirty="0">
                <a:latin typeface="Calibri"/>
                <a:ea typeface="Calibri"/>
                <a:cs typeface="Calibri"/>
              </a:rPr>
              <a:t> is plotted corresponding to time</a:t>
            </a:r>
          </a:p>
          <a:p>
            <a:pPr marL="285750" indent="-285750">
              <a:buFont typeface="Arial,Sans-Serif" panose="020B0604020202020204" pitchFamily="34" charset="0"/>
            </a:pPr>
            <a:r>
              <a:rPr lang="en-US" sz="2000" dirty="0">
                <a:latin typeface="Calibri"/>
                <a:ea typeface="Calibri"/>
                <a:cs typeface="Calibri"/>
              </a:rPr>
              <a:t>Marked the steps(green) which are in a linear path</a:t>
            </a:r>
          </a:p>
        </p:txBody>
      </p:sp>
      <p:pic>
        <p:nvPicPr>
          <p:cNvPr id="6" name="Picture 5" descr="A graph with red and green crosses&#10;&#10;Description automatically generated">
            <a:extLst>
              <a:ext uri="{FF2B5EF4-FFF2-40B4-BE49-F238E27FC236}">
                <a16:creationId xmlns:a16="http://schemas.microsoft.com/office/drawing/2014/main" id="{D91C13DC-43E2-5F13-22D5-B32620299E13}"/>
              </a:ext>
            </a:extLst>
          </p:cNvPr>
          <p:cNvPicPr>
            <a:picLocks noChangeAspect="1"/>
          </p:cNvPicPr>
          <p:nvPr/>
        </p:nvPicPr>
        <p:blipFill>
          <a:blip r:embed="rId2"/>
          <a:stretch>
            <a:fillRect/>
          </a:stretch>
        </p:blipFill>
        <p:spPr>
          <a:xfrm>
            <a:off x="5002747" y="587700"/>
            <a:ext cx="3478871" cy="2767362"/>
          </a:xfrm>
          <a:prstGeom prst="rect">
            <a:avLst/>
          </a:prstGeom>
        </p:spPr>
      </p:pic>
      <p:pic>
        <p:nvPicPr>
          <p:cNvPr id="8" name="Picture 7" descr="A graph with red and green crosses&#10;&#10;Description automatically generated">
            <a:extLst>
              <a:ext uri="{FF2B5EF4-FFF2-40B4-BE49-F238E27FC236}">
                <a16:creationId xmlns:a16="http://schemas.microsoft.com/office/drawing/2014/main" id="{EDDED88B-A01F-E42F-B9F1-087126165FF2}"/>
              </a:ext>
            </a:extLst>
          </p:cNvPr>
          <p:cNvPicPr>
            <a:picLocks noChangeAspect="1"/>
          </p:cNvPicPr>
          <p:nvPr/>
        </p:nvPicPr>
        <p:blipFill>
          <a:blip r:embed="rId3"/>
          <a:stretch>
            <a:fillRect/>
          </a:stretch>
        </p:blipFill>
        <p:spPr>
          <a:xfrm>
            <a:off x="8442638" y="586801"/>
            <a:ext cx="3542906" cy="2781970"/>
          </a:xfrm>
          <a:prstGeom prst="rect">
            <a:avLst/>
          </a:prstGeom>
        </p:spPr>
      </p:pic>
      <p:pic>
        <p:nvPicPr>
          <p:cNvPr id="9" name="Picture 8" descr="A graph with red and green crosses&#10;&#10;Description automatically generated">
            <a:extLst>
              <a:ext uri="{FF2B5EF4-FFF2-40B4-BE49-F238E27FC236}">
                <a16:creationId xmlns:a16="http://schemas.microsoft.com/office/drawing/2014/main" id="{B2860C6E-33A8-B0C5-8375-CA3EA1465022}"/>
              </a:ext>
            </a:extLst>
          </p:cNvPr>
          <p:cNvPicPr>
            <a:picLocks noChangeAspect="1"/>
          </p:cNvPicPr>
          <p:nvPr/>
        </p:nvPicPr>
        <p:blipFill>
          <a:blip r:embed="rId4"/>
          <a:stretch>
            <a:fillRect/>
          </a:stretch>
        </p:blipFill>
        <p:spPr>
          <a:xfrm>
            <a:off x="8455443" y="3356208"/>
            <a:ext cx="3542906" cy="2804423"/>
          </a:xfrm>
          <a:prstGeom prst="rect">
            <a:avLst/>
          </a:prstGeom>
        </p:spPr>
      </p:pic>
      <p:pic>
        <p:nvPicPr>
          <p:cNvPr id="7" name="Picture 6" descr="A graph with red and green crosses&#10;&#10;Description automatically generated">
            <a:extLst>
              <a:ext uri="{FF2B5EF4-FFF2-40B4-BE49-F238E27FC236}">
                <a16:creationId xmlns:a16="http://schemas.microsoft.com/office/drawing/2014/main" id="{ADA0349F-313B-2E05-7D50-60E94A202443}"/>
              </a:ext>
            </a:extLst>
          </p:cNvPr>
          <p:cNvPicPr>
            <a:picLocks noChangeAspect="1"/>
          </p:cNvPicPr>
          <p:nvPr/>
        </p:nvPicPr>
        <p:blipFill>
          <a:blip r:embed="rId5"/>
          <a:stretch>
            <a:fillRect/>
          </a:stretch>
        </p:blipFill>
        <p:spPr>
          <a:xfrm>
            <a:off x="4970730" y="3308968"/>
            <a:ext cx="3536503" cy="2818590"/>
          </a:xfrm>
          <a:prstGeom prst="rect">
            <a:avLst/>
          </a:prstGeom>
        </p:spPr>
      </p:pic>
    </p:spTree>
    <p:extLst>
      <p:ext uri="{BB962C8B-B14F-4D97-AF65-F5344CB8AC3E}">
        <p14:creationId xmlns:p14="http://schemas.microsoft.com/office/powerpoint/2010/main" val="7335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AE92E-5A93-B15A-A13E-66607A6CD962}"/>
              </a:ext>
            </a:extLst>
          </p:cNvPr>
          <p:cNvSpPr>
            <a:spLocks noGrp="1"/>
          </p:cNvSpPr>
          <p:nvPr>
            <p:ph type="title"/>
          </p:nvPr>
        </p:nvSpPr>
        <p:spPr>
          <a:xfrm>
            <a:off x="1282963" y="1238080"/>
            <a:ext cx="9849751" cy="1349671"/>
          </a:xfrm>
        </p:spPr>
        <p:txBody>
          <a:bodyPr anchor="b">
            <a:normAutofit/>
          </a:bodyPr>
          <a:lstStyle/>
          <a:p>
            <a:r>
              <a:rPr lang="en-US" sz="4200" b="1">
                <a:ea typeface="+mj-lt"/>
                <a:cs typeface="+mj-lt"/>
              </a:rPr>
              <a:t>Displacement Histograms (Threshold of 15/30deg)</a:t>
            </a:r>
            <a:endParaRPr lang="en-US" sz="4200" b="1">
              <a:ea typeface="Calibri Light"/>
              <a:cs typeface="Calibri Light"/>
            </a:endParaRPr>
          </a:p>
        </p:txBody>
      </p:sp>
      <p:sp>
        <p:nvSpPr>
          <p:cNvPr id="3" name="Content Placeholder 2">
            <a:extLst>
              <a:ext uri="{FF2B5EF4-FFF2-40B4-BE49-F238E27FC236}">
                <a16:creationId xmlns:a16="http://schemas.microsoft.com/office/drawing/2014/main" id="{B3B44539-CB07-B3E8-5E0D-8A2DFF20EB08}"/>
              </a:ext>
            </a:extLst>
          </p:cNvPr>
          <p:cNvSpPr>
            <a:spLocks noGrp="1"/>
          </p:cNvSpPr>
          <p:nvPr>
            <p:ph idx="1"/>
          </p:nvPr>
        </p:nvSpPr>
        <p:spPr>
          <a:xfrm>
            <a:off x="1289304" y="2902913"/>
            <a:ext cx="9849751" cy="3032168"/>
          </a:xfrm>
        </p:spPr>
        <p:txBody>
          <a:bodyPr vert="horz" lIns="91440" tIns="45720" rIns="91440" bIns="45720" rtlCol="0" anchor="ctr">
            <a:normAutofit/>
          </a:bodyPr>
          <a:lstStyle/>
          <a:p>
            <a:pPr marL="285750" indent="-285750">
              <a:buFont typeface="Wingdings" panose="020B0604020202020204" pitchFamily="34" charset="0"/>
              <a:buChar char="Ø"/>
            </a:pPr>
            <a:r>
              <a:rPr lang="en-US" sz="2000">
                <a:latin typeface="Calibri Light"/>
                <a:ea typeface="Calibri Light"/>
                <a:cs typeface="Calibri Light"/>
              </a:rPr>
              <a:t>Analysis of the step sizes taken by particles at different ATP conc.</a:t>
            </a:r>
          </a:p>
          <a:p>
            <a:pPr marL="285750" indent="-285750">
              <a:buFont typeface="Wingdings" panose="020B0604020202020204" pitchFamily="34" charset="0"/>
              <a:buChar char="Ø"/>
            </a:pPr>
            <a:r>
              <a:rPr lang="en-US" sz="2000">
                <a:latin typeface="Calibri Light"/>
                <a:ea typeface="Calibri Light"/>
                <a:cs typeface="Calibri Light"/>
              </a:rPr>
              <a:t>How are the step sizes related?</a:t>
            </a:r>
          </a:p>
          <a:p>
            <a:pPr marL="285750" indent="-285750">
              <a:buFont typeface="Wingdings" panose="020B0604020202020204" pitchFamily="34" charset="0"/>
              <a:buChar char="Ø"/>
            </a:pPr>
            <a:r>
              <a:rPr lang="en-US" sz="2000">
                <a:latin typeface="Calibri Light"/>
                <a:ea typeface="Calibri Light"/>
                <a:cs typeface="Calibri Light"/>
              </a:rPr>
              <a:t>Plotted the histograms for all 7 concentrations for both the thresholds of 15 and 30 degrees</a:t>
            </a:r>
            <a:endParaRPr lang="en-US" sz="2000">
              <a:ea typeface="Calibri" panose="020F0502020204030204"/>
              <a:cs typeface="Calibri" panose="020F0502020204030204"/>
            </a:endParaRPr>
          </a:p>
          <a:p>
            <a:pPr marL="285750" indent="-285750">
              <a:buFont typeface="Wingdings" panose="020B0604020202020204" pitchFamily="34" charset="0"/>
              <a:buChar char="Ø"/>
            </a:pPr>
            <a:r>
              <a:rPr lang="en-US" sz="2000">
                <a:latin typeface="Calibri Light"/>
                <a:ea typeface="Calibri Light"/>
                <a:cs typeface="Calibri Light"/>
              </a:rPr>
              <a:t>There are three different cases taken into account for each:</a:t>
            </a:r>
          </a:p>
          <a:p>
            <a:pPr marL="857250" lvl="1" indent="-342900">
              <a:buFont typeface="Wingdings" panose="020B0604020202020204" pitchFamily="34" charset="0"/>
              <a:buChar char="§"/>
            </a:pPr>
            <a:r>
              <a:rPr lang="en-US" sz="2000">
                <a:latin typeface="Calibri Light"/>
                <a:ea typeface="Calibri Light"/>
                <a:cs typeface="Calibri Light"/>
              </a:rPr>
              <a:t>Linear paths having minimum 2 steps </a:t>
            </a:r>
          </a:p>
          <a:p>
            <a:pPr marL="857250" lvl="1" indent="-342900">
              <a:buFont typeface="Wingdings,Sans-Serif" panose="020B0604020202020204" pitchFamily="34" charset="0"/>
              <a:buChar char="§"/>
            </a:pPr>
            <a:r>
              <a:rPr lang="en-US" sz="2000">
                <a:latin typeface="Calibri Light"/>
                <a:ea typeface="Calibri Light"/>
                <a:cs typeface="Arial"/>
              </a:rPr>
              <a:t>Linear paths having minimum 3 steps </a:t>
            </a:r>
          </a:p>
          <a:p>
            <a:pPr marL="857250" lvl="1" indent="-342900">
              <a:buFont typeface="Wingdings,Sans-Serif" panose="020B0604020202020204" pitchFamily="34" charset="0"/>
              <a:buChar char="§"/>
            </a:pPr>
            <a:r>
              <a:rPr lang="en-US" sz="2000">
                <a:latin typeface="Calibri Light"/>
                <a:ea typeface="Calibri Light"/>
                <a:cs typeface="Arial"/>
              </a:rPr>
              <a:t>Linear paths having minimum 4 steps </a:t>
            </a:r>
          </a:p>
        </p:txBody>
      </p:sp>
    </p:spTree>
    <p:extLst>
      <p:ext uri="{BB962C8B-B14F-4D97-AF65-F5344CB8AC3E}">
        <p14:creationId xmlns:p14="http://schemas.microsoft.com/office/powerpoint/2010/main" val="23873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42D3D1E2-FAAC-5C39-2EC8-59D3F2A97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96" y="821013"/>
            <a:ext cx="4237409" cy="2803932"/>
          </a:xfrm>
          <a:prstGeom prst="rect">
            <a:avLst/>
          </a:prstGeom>
        </p:spPr>
      </p:pic>
      <p:pic>
        <p:nvPicPr>
          <p:cNvPr id="5" name="Content Placeholder 4">
            <a:extLst>
              <a:ext uri="{FF2B5EF4-FFF2-40B4-BE49-F238E27FC236}">
                <a16:creationId xmlns:a16="http://schemas.microsoft.com/office/drawing/2014/main" id="{5E2DF4F6-55BA-8710-CFBA-C7A68E687A0F}"/>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4051775" y="820374"/>
            <a:ext cx="4180139" cy="2786744"/>
          </a:xfrm>
        </p:spPr>
      </p:pic>
      <p:pic>
        <p:nvPicPr>
          <p:cNvPr id="7" name="Graphic 6">
            <a:extLst>
              <a:ext uri="{FF2B5EF4-FFF2-40B4-BE49-F238E27FC236}">
                <a16:creationId xmlns:a16="http://schemas.microsoft.com/office/drawing/2014/main" id="{7D2671CE-2450-FB8F-6F1B-755C61E3FE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3340" y="775177"/>
            <a:ext cx="4266078" cy="2838308"/>
          </a:xfrm>
          <a:prstGeom prst="rect">
            <a:avLst/>
          </a:prstGeom>
        </p:spPr>
      </p:pic>
      <p:pic>
        <p:nvPicPr>
          <p:cNvPr id="2" name="Graphic 1">
            <a:extLst>
              <a:ext uri="{FF2B5EF4-FFF2-40B4-BE49-F238E27FC236}">
                <a16:creationId xmlns:a16="http://schemas.microsoft.com/office/drawing/2014/main" id="{59F04804-0528-B171-809B-97C36A6656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898" y="3765885"/>
            <a:ext cx="4249110" cy="2832578"/>
          </a:xfrm>
          <a:prstGeom prst="rect">
            <a:avLst/>
          </a:prstGeom>
        </p:spPr>
      </p:pic>
      <p:pic>
        <p:nvPicPr>
          <p:cNvPr id="3" name="Graphic 2">
            <a:extLst>
              <a:ext uri="{FF2B5EF4-FFF2-40B4-BE49-F238E27FC236}">
                <a16:creationId xmlns:a16="http://schemas.microsoft.com/office/drawing/2014/main" id="{6AF7836A-70D1-F99C-6D01-2044F0883B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94485" y="3702860"/>
            <a:ext cx="4289005" cy="2866953"/>
          </a:xfrm>
          <a:prstGeom prst="rect">
            <a:avLst/>
          </a:prstGeom>
        </p:spPr>
      </p:pic>
      <p:pic>
        <p:nvPicPr>
          <p:cNvPr id="4" name="Graphic 3">
            <a:extLst>
              <a:ext uri="{FF2B5EF4-FFF2-40B4-BE49-F238E27FC236}">
                <a16:creationId xmlns:a16="http://schemas.microsoft.com/office/drawing/2014/main" id="{863501AA-34F3-3332-EB11-917B7C5168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341" y="3662757"/>
            <a:ext cx="4389644" cy="2941431"/>
          </a:xfrm>
          <a:prstGeom prst="rect">
            <a:avLst/>
          </a:prstGeom>
        </p:spPr>
      </p:pic>
      <p:sp>
        <p:nvSpPr>
          <p:cNvPr id="8" name="TextBox 7">
            <a:extLst>
              <a:ext uri="{FF2B5EF4-FFF2-40B4-BE49-F238E27FC236}">
                <a16:creationId xmlns:a16="http://schemas.microsoft.com/office/drawing/2014/main" id="{F47BFA5F-836A-5746-67AB-F2AA4C2E0324}"/>
              </a:ext>
            </a:extLst>
          </p:cNvPr>
          <p:cNvSpPr txBox="1"/>
          <p:nvPr/>
        </p:nvSpPr>
        <p:spPr>
          <a:xfrm>
            <a:off x="2111604" y="359624"/>
            <a:ext cx="79661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0.001 mM ATP Threshold 15 deg(Above) and 30 deg(Below)</a:t>
            </a:r>
          </a:p>
        </p:txBody>
      </p:sp>
      <p:sp>
        <p:nvSpPr>
          <p:cNvPr id="9" name="TextBox 8">
            <a:extLst>
              <a:ext uri="{FF2B5EF4-FFF2-40B4-BE49-F238E27FC236}">
                <a16:creationId xmlns:a16="http://schemas.microsoft.com/office/drawing/2014/main" id="{FCB38501-1314-4880-119F-BC477718361A}"/>
              </a:ext>
            </a:extLst>
          </p:cNvPr>
          <p:cNvSpPr txBox="1"/>
          <p:nvPr/>
        </p:nvSpPr>
        <p:spPr>
          <a:xfrm>
            <a:off x="2191839" y="1799693"/>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847</a:t>
            </a:r>
          </a:p>
          <a:p>
            <a:r>
              <a:rPr lang="en-US" sz="1050" b="1">
                <a:ea typeface="Calibri"/>
                <a:cs typeface="Calibri"/>
              </a:rPr>
              <a:t>Mean step size: 7.37</a:t>
            </a:r>
            <a:endParaRPr lang="en-US" b="1">
              <a:ea typeface="Calibri"/>
              <a:cs typeface="Calibri"/>
            </a:endParaRPr>
          </a:p>
        </p:txBody>
      </p:sp>
      <p:sp>
        <p:nvSpPr>
          <p:cNvPr id="10" name="TextBox 9">
            <a:extLst>
              <a:ext uri="{FF2B5EF4-FFF2-40B4-BE49-F238E27FC236}">
                <a16:creationId xmlns:a16="http://schemas.microsoft.com/office/drawing/2014/main" id="{008956D8-BA2A-D59E-0A5B-BB0FF2023901}"/>
              </a:ext>
            </a:extLst>
          </p:cNvPr>
          <p:cNvSpPr txBox="1"/>
          <p:nvPr/>
        </p:nvSpPr>
        <p:spPr>
          <a:xfrm>
            <a:off x="6204002" y="1776366"/>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589</a:t>
            </a:r>
          </a:p>
          <a:p>
            <a:r>
              <a:rPr lang="en-US" sz="1050" b="1">
                <a:ea typeface="Calibri"/>
                <a:cs typeface="Calibri"/>
              </a:rPr>
              <a:t>Mean step size: 7.55</a:t>
            </a:r>
            <a:endParaRPr lang="en-US" b="1">
              <a:ea typeface="Calibri"/>
              <a:cs typeface="Calibri"/>
            </a:endParaRPr>
          </a:p>
        </p:txBody>
      </p:sp>
      <p:sp>
        <p:nvSpPr>
          <p:cNvPr id="11" name="TextBox 10">
            <a:extLst>
              <a:ext uri="{FF2B5EF4-FFF2-40B4-BE49-F238E27FC236}">
                <a16:creationId xmlns:a16="http://schemas.microsoft.com/office/drawing/2014/main" id="{7C3F983D-3E3C-E9F9-EA18-A703C6288C41}"/>
              </a:ext>
            </a:extLst>
          </p:cNvPr>
          <p:cNvSpPr txBox="1"/>
          <p:nvPr/>
        </p:nvSpPr>
        <p:spPr>
          <a:xfrm>
            <a:off x="10169512" y="4925448"/>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795</a:t>
            </a:r>
          </a:p>
          <a:p>
            <a:r>
              <a:rPr lang="en-US" sz="1050" b="1">
                <a:ea typeface="Calibri"/>
                <a:cs typeface="Calibri"/>
              </a:rPr>
              <a:t>Mean step size: 7.32</a:t>
            </a:r>
            <a:endParaRPr lang="en-US" b="1">
              <a:ea typeface="Calibri"/>
              <a:cs typeface="Calibri"/>
            </a:endParaRPr>
          </a:p>
        </p:txBody>
      </p:sp>
      <p:sp>
        <p:nvSpPr>
          <p:cNvPr id="12" name="TextBox 11">
            <a:extLst>
              <a:ext uri="{FF2B5EF4-FFF2-40B4-BE49-F238E27FC236}">
                <a16:creationId xmlns:a16="http://schemas.microsoft.com/office/drawing/2014/main" id="{64DE1317-0440-A982-515E-E08E56D15163}"/>
              </a:ext>
            </a:extLst>
          </p:cNvPr>
          <p:cNvSpPr txBox="1"/>
          <p:nvPr/>
        </p:nvSpPr>
        <p:spPr>
          <a:xfrm>
            <a:off x="10169512" y="1799692"/>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436</a:t>
            </a:r>
          </a:p>
          <a:p>
            <a:r>
              <a:rPr lang="en-US" sz="1050" b="1">
                <a:ea typeface="Calibri"/>
                <a:cs typeface="Calibri"/>
              </a:rPr>
              <a:t>Mean step size: 7.35</a:t>
            </a:r>
            <a:endParaRPr lang="en-US" b="1">
              <a:ea typeface="Calibri"/>
              <a:cs typeface="Calibri"/>
            </a:endParaRPr>
          </a:p>
        </p:txBody>
      </p:sp>
      <p:sp>
        <p:nvSpPr>
          <p:cNvPr id="13" name="TextBox 12">
            <a:extLst>
              <a:ext uri="{FF2B5EF4-FFF2-40B4-BE49-F238E27FC236}">
                <a16:creationId xmlns:a16="http://schemas.microsoft.com/office/drawing/2014/main" id="{ADB656BD-F4B2-F923-C6C4-DF4DFCAF9D1C}"/>
              </a:ext>
            </a:extLst>
          </p:cNvPr>
          <p:cNvSpPr txBox="1"/>
          <p:nvPr/>
        </p:nvSpPr>
        <p:spPr>
          <a:xfrm>
            <a:off x="6204002" y="4925447"/>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909</a:t>
            </a:r>
          </a:p>
          <a:p>
            <a:r>
              <a:rPr lang="en-US" sz="1050" b="1">
                <a:ea typeface="Calibri"/>
                <a:cs typeface="Calibri"/>
              </a:rPr>
              <a:t>Mean step size: 7.37</a:t>
            </a:r>
            <a:endParaRPr lang="en-US" b="1">
              <a:ea typeface="Calibri"/>
              <a:cs typeface="Calibri"/>
            </a:endParaRPr>
          </a:p>
        </p:txBody>
      </p:sp>
      <p:sp>
        <p:nvSpPr>
          <p:cNvPr id="14" name="TextBox 13">
            <a:extLst>
              <a:ext uri="{FF2B5EF4-FFF2-40B4-BE49-F238E27FC236}">
                <a16:creationId xmlns:a16="http://schemas.microsoft.com/office/drawing/2014/main" id="{80BBEE58-700C-0489-A56F-F8895126C5BD}"/>
              </a:ext>
            </a:extLst>
          </p:cNvPr>
          <p:cNvSpPr txBox="1"/>
          <p:nvPr/>
        </p:nvSpPr>
        <p:spPr>
          <a:xfrm>
            <a:off x="2191839" y="4816591"/>
            <a:ext cx="140947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ea typeface="Calibri"/>
                <a:cs typeface="Calibri"/>
              </a:rPr>
              <a:t>Total steps: 1087</a:t>
            </a:r>
          </a:p>
          <a:p>
            <a:r>
              <a:rPr lang="en-US" sz="1050" b="1">
                <a:ea typeface="Calibri"/>
                <a:cs typeface="Calibri"/>
              </a:rPr>
              <a:t>Mean step size: 7.16</a:t>
            </a:r>
            <a:endParaRPr lang="en-US" b="1">
              <a:ea typeface="Calibri"/>
              <a:cs typeface="Calibri"/>
            </a:endParaRPr>
          </a:p>
        </p:txBody>
      </p:sp>
    </p:spTree>
    <p:extLst>
      <p:ext uri="{BB962C8B-B14F-4D97-AF65-F5344CB8AC3E}">
        <p14:creationId xmlns:p14="http://schemas.microsoft.com/office/powerpoint/2010/main" val="29925955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2030</Words>
  <Application>Microsoft Macintosh PowerPoint</Application>
  <PresentationFormat>Widescreen</PresentationFormat>
  <Paragraphs>240</Paragraphs>
  <Slides>28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Arial,Sans-Serif</vt:lpstr>
      <vt:lpstr>Calibri</vt:lpstr>
      <vt:lpstr>Calibri Light</vt:lpstr>
      <vt:lpstr>Courier New</vt:lpstr>
      <vt:lpstr>Franklin Gothic</vt:lpstr>
      <vt:lpstr>Helvetica Neue</vt:lpstr>
      <vt:lpstr>Wingdings</vt:lpstr>
      <vt:lpstr>Wingdings,Sans-Serif</vt:lpstr>
      <vt:lpstr>office theme</vt:lpstr>
      <vt:lpstr>Analysis of Actin-Myosin Kinetics: Influence of ATP Concentration on Step Size</vt:lpstr>
      <vt:lpstr>Data Preprocessing</vt:lpstr>
      <vt:lpstr>Linear Paths </vt:lpstr>
      <vt:lpstr>The Trajectory of Particles</vt:lpstr>
      <vt:lpstr>PowerPoint Presentation</vt:lpstr>
      <vt:lpstr>Linear steps in the trajectory</vt:lpstr>
      <vt:lpstr>Displacement of Particle vs Time</vt:lpstr>
      <vt:lpstr>Displacement Histograms (Threshold of 15/30deg)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Histograms For Pooled Data  (with 15/30 deg Threshold Angle)</vt:lpstr>
      <vt:lpstr>Pooled Data Histogram(All conc.)  Threshold of 15 deg(Above) &amp; 30 deg(Below)</vt:lpstr>
      <vt:lpstr>Multi Gaussian Fit on the histograms(Pooled data) (For min. Steps 3 and threshold of 15&amp;30 deg)</vt:lpstr>
      <vt:lpstr>Optimal Number of Peaks</vt:lpstr>
      <vt:lpstr>Peaks Observed (15 deg Above and 30 deg Below)</vt:lpstr>
      <vt:lpstr>Scatter Plots for Pooled Data (15&amp;30 degrees)</vt:lpstr>
      <vt:lpstr>PowerPoint Presentation</vt:lpstr>
      <vt:lpstr>PowerPoint Presentation</vt:lpstr>
      <vt:lpstr>PowerPoint Presentation</vt:lpstr>
      <vt:lpstr>PowerPoint Presentation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Ashutosh Yadav</cp:lastModifiedBy>
  <cp:revision>260</cp:revision>
  <dcterms:created xsi:type="dcterms:W3CDTF">2013-07-15T20:26:40Z</dcterms:created>
  <dcterms:modified xsi:type="dcterms:W3CDTF">2023-11-29T04:41:41Z</dcterms:modified>
</cp:coreProperties>
</file>